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261" r:id="rId2"/>
    <p:sldId id="256" r:id="rId3"/>
    <p:sldId id="257" r:id="rId4"/>
    <p:sldId id="274" r:id="rId5"/>
    <p:sldId id="277" r:id="rId6"/>
    <p:sldId id="278" r:id="rId7"/>
    <p:sldId id="279" r:id="rId8"/>
    <p:sldId id="280" r:id="rId9"/>
    <p:sldId id="271" r:id="rId10"/>
    <p:sldId id="259" r:id="rId11"/>
    <p:sldId id="272" r:id="rId12"/>
    <p:sldId id="264" r:id="rId13"/>
    <p:sldId id="281" r:id="rId14"/>
    <p:sldId id="282" r:id="rId15"/>
    <p:sldId id="273" r:id="rId16"/>
    <p:sldId id="265" r:id="rId17"/>
    <p:sldId id="283" r:id="rId18"/>
    <p:sldId id="262" r:id="rId19"/>
  </p:sldIdLst>
  <p:sldSz cx="12192000" cy="6858000"/>
  <p:notesSz cx="6858000" cy="9144000"/>
  <p:embeddedFontLst>
    <p:embeddedFont>
      <p:font typeface="思源黑体 CN Heavy" panose="02010600030101010101" charset="-122"/>
      <p:bold r:id="rId21"/>
    </p:embeddedFont>
    <p:embeddedFont>
      <p:font typeface="思源黑体 CN Light" panose="02010600030101010101" charset="-122"/>
      <p:regular r:id="rId22"/>
    </p:embeddedFont>
    <p:embeddedFont>
      <p:font typeface="思源黑体 CN Medium" panose="02010600030101010101" charset="-122"/>
      <p:regular r:id="rId23"/>
    </p:embeddedFont>
    <p:embeddedFont>
      <p:font typeface="站酷小薇LOGO体" panose="02010600030101010101" charset="-122"/>
      <p:regular r:id="rId24"/>
    </p:embeddedFont>
    <p:embeddedFont>
      <p:font typeface="Calibri" panose="020F0502020204030204" pitchFamily="34" charset="0"/>
      <p:regular r:id="rId25"/>
      <p:bold r:id="rId26"/>
      <p:italic r:id="rId27"/>
      <p:boldItalic r:id="rId28"/>
    </p:embeddedFont>
    <p:embeddedFont>
      <p:font typeface="等线" panose="02010600030101010101" pitchFamily="2" charset="-122"/>
      <p:regular r:id="rId29"/>
      <p:bold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D46C89E1-0362-436F-B0E4-E6D18FECEEEF}">
          <p14:sldIdLst>
            <p14:sldId id="261"/>
          </p14:sldIdLst>
        </p14:section>
        <p14:section name="目录页" id="{ED8565C4-2079-4E6B-B936-1901D467AAC4}">
          <p14:sldIdLst>
            <p14:sldId id="256"/>
          </p14:sldIdLst>
        </p14:section>
        <p14:section name="内容页" id="{DC756784-C98F-4918-8F66-350F611A8737}">
          <p14:sldIdLst>
            <p14:sldId id="257"/>
            <p14:sldId id="274"/>
            <p14:sldId id="277"/>
            <p14:sldId id="278"/>
            <p14:sldId id="279"/>
            <p14:sldId id="280"/>
            <p14:sldId id="271"/>
            <p14:sldId id="259"/>
            <p14:sldId id="272"/>
            <p14:sldId id="264"/>
            <p14:sldId id="281"/>
            <p14:sldId id="282"/>
            <p14:sldId id="273"/>
            <p14:sldId id="265"/>
            <p14:sldId id="283"/>
          </p14:sldIdLst>
        </p14:section>
        <p14:section name="结尾页" id="{14E599CB-42F7-461B-975D-0396410839BB}">
          <p14:sldIdLst>
            <p14:sldId id="262"/>
          </p14:sldIdLst>
        </p14:section>
      </p14:sectionLst>
    </p:ext>
    <p:ext uri="{EFAFB233-063F-42B5-8137-9DF3F51BA10A}">
      <p15:sldGuideLst xmlns:p15="http://schemas.microsoft.com/office/powerpoint/2012/main">
        <p15:guide id="1" orient="horz" pos="4104" userDrawn="1">
          <p15:clr>
            <a:srgbClr val="A4A3A4"/>
          </p15:clr>
        </p15:guide>
        <p15:guide id="2" pos="384" userDrawn="1">
          <p15:clr>
            <a:srgbClr val="A4A3A4"/>
          </p15:clr>
        </p15:guide>
        <p15:guide id="3" pos="7296" userDrawn="1">
          <p15:clr>
            <a:srgbClr val="A4A3A4"/>
          </p15:clr>
        </p15:guide>
        <p15:guide id="4" orient="horz" pos="432" userDrawn="1">
          <p15:clr>
            <a:srgbClr val="A4A3A4"/>
          </p15:clr>
        </p15:guide>
        <p15:guide id="5" orient="horz" pos="648" userDrawn="1">
          <p15:clr>
            <a:srgbClr val="A4A3A4"/>
          </p15:clr>
        </p15:guide>
        <p15:guide id="6"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CF6"/>
    <a:srgbClr val="0351B9"/>
    <a:srgbClr val="023D8D"/>
    <a:srgbClr val="012D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showGuides="1">
      <p:cViewPr varScale="1">
        <p:scale>
          <a:sx n="107" d="100"/>
          <a:sy n="107" d="100"/>
        </p:scale>
        <p:origin x="84" y="84"/>
      </p:cViewPr>
      <p:guideLst>
        <p:guide orient="horz" pos="4104"/>
        <p:guide pos="384"/>
        <p:guide pos="7296"/>
        <p:guide orient="horz" pos="432"/>
        <p:guide orient="horz" pos="648"/>
        <p:guide orient="horz" pos="388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7CED21-5C32-4655-9A79-E3A7670BF848}" type="datetimeFigureOut">
              <a:rPr lang="zh-CN" altLang="en-US" smtClean="0"/>
              <a:t>2023/6/1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4ABE89-34E1-4BD1-B184-1CE6CF7AE7C2}" type="slidenum">
              <a:rPr lang="zh-CN" altLang="en-US" smtClean="0"/>
              <a:t>‹#›</a:t>
            </a:fld>
            <a:endParaRPr lang="zh-CN" altLang="en-US"/>
          </a:p>
        </p:txBody>
      </p:sp>
    </p:spTree>
    <p:extLst>
      <p:ext uri="{BB962C8B-B14F-4D97-AF65-F5344CB8AC3E}">
        <p14:creationId xmlns:p14="http://schemas.microsoft.com/office/powerpoint/2010/main" val="2801229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4ABE89-34E1-4BD1-B184-1CE6CF7AE7C2}" type="slidenum">
              <a:rPr lang="zh-CN" altLang="en-US" smtClean="0"/>
              <a:t>1</a:t>
            </a:fld>
            <a:endParaRPr lang="zh-CN" altLang="en-US"/>
          </a:p>
        </p:txBody>
      </p:sp>
    </p:spTree>
    <p:extLst>
      <p:ext uri="{BB962C8B-B14F-4D97-AF65-F5344CB8AC3E}">
        <p14:creationId xmlns:p14="http://schemas.microsoft.com/office/powerpoint/2010/main" val="300910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4ABE89-34E1-4BD1-B184-1CE6CF7AE7C2}" type="slidenum">
              <a:rPr lang="zh-CN" altLang="en-US" smtClean="0"/>
              <a:t>16</a:t>
            </a:fld>
            <a:endParaRPr lang="zh-CN" altLang="en-US"/>
          </a:p>
        </p:txBody>
      </p:sp>
    </p:spTree>
    <p:extLst>
      <p:ext uri="{BB962C8B-B14F-4D97-AF65-F5344CB8AC3E}">
        <p14:creationId xmlns:p14="http://schemas.microsoft.com/office/powerpoint/2010/main" val="527261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4ABE89-34E1-4BD1-B184-1CE6CF7AE7C2}" type="slidenum">
              <a:rPr lang="zh-CN" altLang="en-US" smtClean="0"/>
              <a:t>17</a:t>
            </a:fld>
            <a:endParaRPr lang="zh-CN" altLang="en-US"/>
          </a:p>
        </p:txBody>
      </p:sp>
    </p:spTree>
    <p:extLst>
      <p:ext uri="{BB962C8B-B14F-4D97-AF65-F5344CB8AC3E}">
        <p14:creationId xmlns:p14="http://schemas.microsoft.com/office/powerpoint/2010/main" val="215568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247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页面-上">
            <a:extLst>
              <a:ext uri="{FF2B5EF4-FFF2-40B4-BE49-F238E27FC236}">
                <a16:creationId xmlns:a16="http://schemas.microsoft.com/office/drawing/2014/main" id="{D58B22FC-DE1A-65EB-D494-7CA63F121236}"/>
              </a:ext>
            </a:extLst>
          </p:cNvPr>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a:extLst>
              <a:ext uri="{FF2B5EF4-FFF2-40B4-BE49-F238E27FC236}">
                <a16:creationId xmlns:a16="http://schemas.microsoft.com/office/drawing/2014/main" id="{35A3C96F-2DDD-CD24-E565-06EBF041FE2F}"/>
              </a:ext>
            </a:extLst>
          </p:cNvPr>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67766148"/>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4.jpeg"/><Relationship Id="rId4" Type="http://schemas.microsoft.com/office/2007/relationships/hdphoto" Target="../media/hdphoto11.wd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5.png"/><Relationship Id="rId4" Type="http://schemas.microsoft.com/office/2007/relationships/hdphoto" Target="../media/hdphoto11.wdp"/></Relationships>
</file>

<file path=ppt/slides/_rels/slide1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建筑的摆设布局&#10;&#10;低可信度描述已自动生成">
            <a:extLst>
              <a:ext uri="{FF2B5EF4-FFF2-40B4-BE49-F238E27FC236}">
                <a16:creationId xmlns:a16="http://schemas.microsoft.com/office/drawing/2014/main" id="{7B5F9164-FA53-E291-14D3-18DD5DA980D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Blur radius="20"/>
                    </a14:imgEffect>
                    <a14:imgEffect>
                      <a14:colorTemperature colorTemp="9661"/>
                    </a14:imgEffect>
                  </a14:imgLayer>
                </a14:imgProps>
              </a:ext>
              <a:ext uri="{28A0092B-C50C-407E-A947-70E740481C1C}">
                <a14:useLocalDpi xmlns:a14="http://schemas.microsoft.com/office/drawing/2010/main"/>
              </a:ext>
            </a:extLst>
          </a:blip>
          <a:srcRect/>
          <a:stretch/>
        </p:blipFill>
        <p:spPr>
          <a:xfrm>
            <a:off x="829554" y="4"/>
            <a:ext cx="11362446" cy="6857997"/>
          </a:xfrm>
          <a:custGeom>
            <a:avLst/>
            <a:gdLst>
              <a:gd name="connsiteX0" fmla="*/ 0 w 11362446"/>
              <a:gd name="connsiteY0" fmla="*/ 0 h 6857997"/>
              <a:gd name="connsiteX1" fmla="*/ 11362446 w 11362446"/>
              <a:gd name="connsiteY1" fmla="*/ 0 h 6857997"/>
              <a:gd name="connsiteX2" fmla="*/ 11362446 w 11362446"/>
              <a:gd name="connsiteY2" fmla="*/ 6857997 h 6857997"/>
              <a:gd name="connsiteX3" fmla="*/ 0 w 11362446"/>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11362446" h="6857997">
                <a:moveTo>
                  <a:pt x="0" y="0"/>
                </a:moveTo>
                <a:lnTo>
                  <a:pt x="11362446" y="0"/>
                </a:lnTo>
                <a:lnTo>
                  <a:pt x="11362446" y="6857997"/>
                </a:lnTo>
                <a:lnTo>
                  <a:pt x="0" y="6857997"/>
                </a:lnTo>
                <a:close/>
              </a:path>
            </a:pathLst>
          </a:custGeom>
        </p:spPr>
      </p:pic>
      <p:sp>
        <p:nvSpPr>
          <p:cNvPr id="6" name="任意多边形: 形状 5">
            <a:extLst>
              <a:ext uri="{FF2B5EF4-FFF2-40B4-BE49-F238E27FC236}">
                <a16:creationId xmlns:a16="http://schemas.microsoft.com/office/drawing/2014/main" id="{3C0C9538-3D52-A58E-21BA-B22B34D2F196}"/>
              </a:ext>
            </a:extLst>
          </p:cNvPr>
          <p:cNvSpPr/>
          <p:nvPr/>
        </p:nvSpPr>
        <p:spPr>
          <a:xfrm>
            <a:off x="0" y="621"/>
            <a:ext cx="12192000" cy="6858000"/>
          </a:xfrm>
          <a:custGeom>
            <a:avLst/>
            <a:gdLst>
              <a:gd name="connsiteX0" fmla="*/ 0 w 11640490"/>
              <a:gd name="connsiteY0" fmla="*/ 0 h 6858000"/>
              <a:gd name="connsiteX1" fmla="*/ 11640490 w 11640490"/>
              <a:gd name="connsiteY1" fmla="*/ 0 h 6858000"/>
              <a:gd name="connsiteX2" fmla="*/ 11640490 w 11640490"/>
              <a:gd name="connsiteY2" fmla="*/ 6858000 h 6858000"/>
              <a:gd name="connsiteX3" fmla="*/ 0 w 116404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640490" h="6858000">
                <a:moveTo>
                  <a:pt x="0" y="0"/>
                </a:moveTo>
                <a:lnTo>
                  <a:pt x="11640490" y="0"/>
                </a:lnTo>
                <a:lnTo>
                  <a:pt x="11640490" y="6858000"/>
                </a:lnTo>
                <a:lnTo>
                  <a:pt x="0" y="6858000"/>
                </a:lnTo>
                <a:close/>
              </a:path>
            </a:pathLst>
          </a:custGeom>
          <a:gradFill flip="none" rotWithShape="1">
            <a:gsLst>
              <a:gs pos="6000">
                <a:schemeClr val="bg1"/>
              </a:gs>
              <a:gs pos="100000">
                <a:schemeClr val="bg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a:extLst>
              <a:ext uri="{FF2B5EF4-FFF2-40B4-BE49-F238E27FC236}">
                <a16:creationId xmlns:a16="http://schemas.microsoft.com/office/drawing/2014/main" id="{CC14C9C5-8755-DBD1-8D8A-78FE20613688}"/>
              </a:ext>
            </a:extLst>
          </p:cNvPr>
          <p:cNvSpPr txBox="1"/>
          <p:nvPr/>
        </p:nvSpPr>
        <p:spPr>
          <a:xfrm>
            <a:off x="609600" y="1636775"/>
            <a:ext cx="4250267" cy="2554545"/>
          </a:xfrm>
          <a:prstGeom prst="rect">
            <a:avLst/>
          </a:prstGeom>
          <a:noFill/>
        </p:spPr>
        <p:txBody>
          <a:bodyPr wrap="square" rtlCol="0">
            <a:spAutoFit/>
          </a:bodyPr>
          <a:lstStyle/>
          <a:p>
            <a:r>
              <a:rPr lang="zh-CN" altLang="en-US" sz="8000" dirty="0">
                <a:solidFill>
                  <a:srgbClr val="023D8D"/>
                </a:solidFill>
                <a:latin typeface="思源黑体 CN Heavy" panose="020B0A00000000000000" pitchFamily="34" charset="-122"/>
                <a:ea typeface="思源黑体 CN Heavy" panose="020B0A00000000000000" pitchFamily="34" charset="-122"/>
              </a:rPr>
              <a:t>纵版射击游戏设计</a:t>
            </a:r>
          </a:p>
        </p:txBody>
      </p:sp>
      <p:pic>
        <p:nvPicPr>
          <p:cNvPr id="10" name="图片 9" descr="文本&#10;&#10;描述已自动生成">
            <a:extLst>
              <a:ext uri="{FF2B5EF4-FFF2-40B4-BE49-F238E27FC236}">
                <a16:creationId xmlns:a16="http://schemas.microsoft.com/office/drawing/2014/main" id="{8EF92DCA-F557-B2A4-2C62-4475379D73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48794" y="0"/>
            <a:ext cx="2743206" cy="1167386"/>
          </a:xfrm>
          <a:prstGeom prst="rect">
            <a:avLst/>
          </a:prstGeom>
        </p:spPr>
      </p:pic>
      <p:sp>
        <p:nvSpPr>
          <p:cNvPr id="21" name="矩形: 圆角 20">
            <a:extLst>
              <a:ext uri="{FF2B5EF4-FFF2-40B4-BE49-F238E27FC236}">
                <a16:creationId xmlns:a16="http://schemas.microsoft.com/office/drawing/2014/main" id="{14DC25A1-A3CF-2F38-ADE5-AE370FFB16A2}"/>
              </a:ext>
            </a:extLst>
          </p:cNvPr>
          <p:cNvSpPr/>
          <p:nvPr/>
        </p:nvSpPr>
        <p:spPr>
          <a:xfrm>
            <a:off x="1" y="6172199"/>
            <a:ext cx="12191999" cy="694263"/>
          </a:xfrm>
          <a:prstGeom prst="rect">
            <a:avLst/>
          </a:prstGeom>
          <a:solidFill>
            <a:srgbClr val="023D8D"/>
          </a:soli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文本框 13">
            <a:extLst>
              <a:ext uri="{FF2B5EF4-FFF2-40B4-BE49-F238E27FC236}">
                <a16:creationId xmlns:a16="http://schemas.microsoft.com/office/drawing/2014/main" id="{2EE45AC6-8712-48E3-C100-F1DF01DFDD24}"/>
              </a:ext>
            </a:extLst>
          </p:cNvPr>
          <p:cNvSpPr txBox="1"/>
          <p:nvPr/>
        </p:nvSpPr>
        <p:spPr>
          <a:xfrm>
            <a:off x="5931725" y="6378652"/>
            <a:ext cx="6000737" cy="400110"/>
          </a:xfrm>
          <a:prstGeom prst="rect">
            <a:avLst/>
          </a:prstGeom>
          <a:noFill/>
        </p:spPr>
        <p:txBody>
          <a:bodyPr wrap="square" rtlCol="0">
            <a:spAutoFit/>
          </a:bodyPr>
          <a:lstStyle/>
          <a:p>
            <a:pPr algn="ctr"/>
            <a:r>
              <a:rPr lang="zh-CN" altLang="en-US" sz="2000" dirty="0">
                <a:solidFill>
                  <a:schemeClr val="bg1"/>
                </a:solidFill>
                <a:latin typeface="思源黑体 CN Medium" panose="020B0600000000000000" pitchFamily="34" charset="-122"/>
                <a:ea typeface="思源黑体 CN Medium" panose="020B0600000000000000" pitchFamily="34" charset="-122"/>
              </a:rPr>
              <a:t>汇报人：</a:t>
            </a:r>
            <a:r>
              <a:rPr lang="en-US" altLang="zh-CN" sz="2000" dirty="0">
                <a:solidFill>
                  <a:schemeClr val="bg1"/>
                </a:solidFill>
                <a:latin typeface="思源黑体 CN Medium" panose="020B0600000000000000" pitchFamily="34" charset="-122"/>
                <a:ea typeface="思源黑体 CN Medium" panose="020B0600000000000000" pitchFamily="34" charset="-122"/>
              </a:rPr>
              <a:t>2022</a:t>
            </a:r>
            <a:r>
              <a:rPr lang="zh-CN" altLang="en-US" sz="2000" dirty="0">
                <a:solidFill>
                  <a:schemeClr val="bg1"/>
                </a:solidFill>
                <a:latin typeface="思源黑体 CN Medium" panose="020B0600000000000000" pitchFamily="34" charset="-122"/>
                <a:ea typeface="思源黑体 CN Medium" panose="020B0600000000000000" pitchFamily="34" charset="-122"/>
              </a:rPr>
              <a:t>级计算机科学与技术二班何新成</a:t>
            </a:r>
          </a:p>
        </p:txBody>
      </p:sp>
      <p:cxnSp>
        <p:nvCxnSpPr>
          <p:cNvPr id="71" name="直接连接符 70">
            <a:extLst>
              <a:ext uri="{FF2B5EF4-FFF2-40B4-BE49-F238E27FC236}">
                <a16:creationId xmlns:a16="http://schemas.microsoft.com/office/drawing/2014/main" id="{B067C4A1-BD31-A905-CDD5-6856BD39D031}"/>
              </a:ext>
            </a:extLst>
          </p:cNvPr>
          <p:cNvCxnSpPr>
            <a:cxnSpLocks/>
          </p:cNvCxnSpPr>
          <p:nvPr/>
        </p:nvCxnSpPr>
        <p:spPr>
          <a:xfrm>
            <a:off x="805330" y="4411454"/>
            <a:ext cx="3899578" cy="0"/>
          </a:xfrm>
          <a:prstGeom prst="line">
            <a:avLst/>
          </a:prstGeom>
          <a:ln w="25400">
            <a:solidFill>
              <a:srgbClr val="023D8D"/>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283E7B9-E216-453B-F156-706D7F9B0456}"/>
              </a:ext>
            </a:extLst>
          </p:cNvPr>
          <p:cNvSpPr txBox="1"/>
          <p:nvPr/>
        </p:nvSpPr>
        <p:spPr>
          <a:xfrm>
            <a:off x="805330" y="4640805"/>
            <a:ext cx="3899578" cy="923330"/>
          </a:xfrm>
          <a:prstGeom prst="rect">
            <a:avLst/>
          </a:prstGeom>
          <a:noFill/>
        </p:spPr>
        <p:txBody>
          <a:bodyPr wrap="square" rtlCol="0">
            <a:spAutoFit/>
          </a:bodyPr>
          <a:lstStyle/>
          <a:p>
            <a:pPr algn="ctr"/>
            <a:r>
              <a:rPr lang="en-US" altLang="zh-CN" dirty="0">
                <a:solidFill>
                  <a:srgbClr val="0351B9"/>
                </a:solidFill>
                <a:latin typeface="思源黑体 CN Light" panose="020B0300000000000000" pitchFamily="34" charset="-122"/>
                <a:ea typeface="思源黑体 CN Light" panose="020B0300000000000000" pitchFamily="34" charset="-122"/>
              </a:rPr>
              <a:t>C</a:t>
            </a:r>
            <a:r>
              <a:rPr lang="zh-CN" altLang="en-US" dirty="0">
                <a:solidFill>
                  <a:srgbClr val="0351B9"/>
                </a:solidFill>
                <a:latin typeface="思源黑体 CN Light" panose="020B0300000000000000" pitchFamily="34" charset="-122"/>
                <a:ea typeface="思源黑体 CN Light" panose="020B0300000000000000" pitchFamily="34" charset="-122"/>
              </a:rPr>
              <a:t>语言程序设计大作业</a:t>
            </a:r>
          </a:p>
          <a:p>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sz="1600" dirty="0">
              <a:solidFill>
                <a:srgbClr val="0351B9"/>
              </a:solidFill>
              <a:latin typeface="思源黑体 CN Light" panose="020B0300000000000000" pitchFamily="34" charset="-122"/>
              <a:ea typeface="思源黑体 CN Light" panose="020B0300000000000000" pitchFamily="34" charset="-122"/>
            </a:endParaRPr>
          </a:p>
        </p:txBody>
      </p:sp>
      <p:sp>
        <p:nvSpPr>
          <p:cNvPr id="16" name="文本框 15">
            <a:extLst>
              <a:ext uri="{FF2B5EF4-FFF2-40B4-BE49-F238E27FC236}">
                <a16:creationId xmlns:a16="http://schemas.microsoft.com/office/drawing/2014/main" id="{9ED2B83D-0BB1-EA59-1D9F-F6AEA2539835}"/>
              </a:ext>
            </a:extLst>
          </p:cNvPr>
          <p:cNvSpPr txBox="1"/>
          <p:nvPr/>
        </p:nvSpPr>
        <p:spPr>
          <a:xfrm>
            <a:off x="805330" y="4055221"/>
            <a:ext cx="3899578" cy="276999"/>
          </a:xfrm>
          <a:prstGeom prst="rect">
            <a:avLst/>
          </a:prstGeom>
          <a:noFill/>
        </p:spPr>
        <p:txBody>
          <a:bodyPr wrap="square" rtlCol="0">
            <a:spAutoFit/>
          </a:bodyPr>
          <a:lstStyle/>
          <a:p>
            <a:pPr algn="dist"/>
            <a:r>
              <a:rPr lang="en-US" altLang="zh-CN" sz="1200" dirty="0">
                <a:solidFill>
                  <a:srgbClr val="0351B9"/>
                </a:solidFill>
                <a:latin typeface="思源黑体 CN Medium" panose="020B0600000000000000" pitchFamily="34" charset="-122"/>
                <a:ea typeface="思源黑体 CN Medium" panose="020B0600000000000000" pitchFamily="34" charset="-122"/>
              </a:rPr>
              <a:t>Xiangtan University</a:t>
            </a:r>
            <a:endParaRPr lang="zh-CN" altLang="en-US" sz="1200" dirty="0">
              <a:solidFill>
                <a:srgbClr val="0351B9"/>
              </a:solidFill>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396310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太阳在草地上&#10;&#10;中度可信度描述已自动生成">
            <a:extLst>
              <a:ext uri="{FF2B5EF4-FFF2-40B4-BE49-F238E27FC236}">
                <a16:creationId xmlns:a16="http://schemas.microsoft.com/office/drawing/2014/main" id="{34AB1162-DB57-7A7B-67E0-495C3F032390}"/>
              </a:ext>
            </a:extLst>
          </p:cNvPr>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0"/>
            <a:ext cx="12182360" cy="6852578"/>
          </a:xfrm>
          <a:prstGeom prst="rect">
            <a:avLst/>
          </a:prstGeom>
        </p:spPr>
      </p:pic>
      <p:sp>
        <p:nvSpPr>
          <p:cNvPr id="15" name="文本框 14">
            <a:extLst>
              <a:ext uri="{FF2B5EF4-FFF2-40B4-BE49-F238E27FC236}">
                <a16:creationId xmlns:a16="http://schemas.microsoft.com/office/drawing/2014/main" id="{3F0BC0EA-4BAE-AC9F-A4EA-DB94ED9B0619}"/>
              </a:ext>
            </a:extLst>
          </p:cNvPr>
          <p:cNvSpPr txBox="1"/>
          <p:nvPr/>
        </p:nvSpPr>
        <p:spPr>
          <a:xfrm>
            <a:off x="1767390" y="2157212"/>
            <a:ext cx="3947125" cy="1200329"/>
          </a:xfrm>
          <a:prstGeom prst="rect">
            <a:avLst/>
          </a:prstGeom>
          <a:noFill/>
        </p:spPr>
        <p:txBody>
          <a:bodyPr wrap="square" rtlCol="0">
            <a:spAutoFit/>
          </a:bodyPr>
          <a:lstStyle/>
          <a:p>
            <a:r>
              <a:rPr lang="zh-CN" altLang="en-US" sz="2400" dirty="0">
                <a:solidFill>
                  <a:srgbClr val="023D8D"/>
                </a:solidFill>
                <a:latin typeface="思源黑体 CN Light" panose="020B0300000000000000" pitchFamily="34" charset="-122"/>
                <a:ea typeface="思源黑体 CN Light" panose="020B0300000000000000" pitchFamily="34" charset="-122"/>
              </a:rPr>
              <a:t>使用了雷霆战机的素材，再加之对大部分素材进行</a:t>
            </a:r>
            <a:r>
              <a:rPr lang="en-US" altLang="zh-CN" sz="2400" dirty="0">
                <a:solidFill>
                  <a:srgbClr val="023D8D"/>
                </a:solidFill>
                <a:latin typeface="思源黑体 CN Light" panose="020B0300000000000000" pitchFamily="34" charset="-122"/>
                <a:ea typeface="思源黑体 CN Light" panose="020B0300000000000000" pitchFamily="34" charset="-122"/>
              </a:rPr>
              <a:t>PS</a:t>
            </a:r>
            <a:r>
              <a:rPr lang="zh-CN" altLang="en-US" sz="2400" dirty="0">
                <a:solidFill>
                  <a:srgbClr val="023D8D"/>
                </a:solidFill>
                <a:latin typeface="思源黑体 CN Light" panose="020B0300000000000000" pitchFamily="34" charset="-122"/>
                <a:ea typeface="思源黑体 CN Light" panose="020B0300000000000000" pitchFamily="34" charset="-122"/>
              </a:rPr>
              <a:t>，使之契合该游戏大小及需求</a:t>
            </a:r>
          </a:p>
        </p:txBody>
      </p:sp>
      <p:sp>
        <p:nvSpPr>
          <p:cNvPr id="16" name="文本框 15">
            <a:extLst>
              <a:ext uri="{FF2B5EF4-FFF2-40B4-BE49-F238E27FC236}">
                <a16:creationId xmlns:a16="http://schemas.microsoft.com/office/drawing/2014/main" id="{994B737B-6435-3BD6-0D9D-CED1426EF565}"/>
              </a:ext>
            </a:extLst>
          </p:cNvPr>
          <p:cNvSpPr txBox="1"/>
          <p:nvPr/>
        </p:nvSpPr>
        <p:spPr>
          <a:xfrm>
            <a:off x="1748982" y="1311392"/>
            <a:ext cx="3412645" cy="646331"/>
          </a:xfrm>
          <a:prstGeom prst="rect">
            <a:avLst/>
          </a:prstGeom>
          <a:noFill/>
        </p:spPr>
        <p:txBody>
          <a:bodyPr wrap="square" rtlCol="0">
            <a:spAutoFit/>
          </a:bodyPr>
          <a:lstStyle/>
          <a:p>
            <a:r>
              <a:rPr lang="zh-CN" altLang="en-US" sz="3600" dirty="0">
                <a:solidFill>
                  <a:srgbClr val="023D8D"/>
                </a:solidFill>
                <a:latin typeface="思源黑体 CN Medium" panose="020B0600000000000000" pitchFamily="34" charset="-122"/>
                <a:ea typeface="思源黑体 CN Medium" panose="020B0600000000000000" pitchFamily="34" charset="-122"/>
              </a:rPr>
              <a:t>游戏</a:t>
            </a:r>
            <a:r>
              <a:rPr lang="en-US" altLang="zh-CN" sz="3600" dirty="0">
                <a:solidFill>
                  <a:srgbClr val="023D8D"/>
                </a:solidFill>
                <a:latin typeface="思源黑体 CN Medium" panose="020B0600000000000000" pitchFamily="34" charset="-122"/>
                <a:ea typeface="思源黑体 CN Medium" panose="020B0600000000000000" pitchFamily="34" charset="-122"/>
              </a:rPr>
              <a:t>UI</a:t>
            </a:r>
            <a:r>
              <a:rPr lang="zh-CN" altLang="en-US" sz="3600" dirty="0">
                <a:solidFill>
                  <a:srgbClr val="023D8D"/>
                </a:solidFill>
                <a:latin typeface="思源黑体 CN Medium" panose="020B0600000000000000" pitchFamily="34" charset="-122"/>
                <a:ea typeface="思源黑体 CN Medium" panose="020B0600000000000000" pitchFamily="34" charset="-122"/>
              </a:rPr>
              <a:t>美观</a:t>
            </a:r>
          </a:p>
        </p:txBody>
      </p:sp>
      <p:sp>
        <p:nvSpPr>
          <p:cNvPr id="19" name="椭圆 18">
            <a:extLst>
              <a:ext uri="{FF2B5EF4-FFF2-40B4-BE49-F238E27FC236}">
                <a16:creationId xmlns:a16="http://schemas.microsoft.com/office/drawing/2014/main" id="{22298243-7A9C-C64A-06DC-75322EA8BB8F}"/>
              </a:ext>
            </a:extLst>
          </p:cNvPr>
          <p:cNvSpPr/>
          <p:nvPr/>
        </p:nvSpPr>
        <p:spPr>
          <a:xfrm>
            <a:off x="1142162" y="1311392"/>
            <a:ext cx="606820" cy="606820"/>
          </a:xfrm>
          <a:prstGeom prst="ellipse">
            <a:avLst/>
          </a:prstGeom>
          <a:solidFill>
            <a:srgbClr val="023D8D"/>
          </a:solidFill>
          <a:ln>
            <a:noFill/>
          </a:ln>
          <a:effectLst>
            <a:outerShdw blurRad="254000" dist="127000" dir="270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D8D"/>
              </a:solidFill>
            </a:endParaRPr>
          </a:p>
        </p:txBody>
      </p:sp>
      <p:sp>
        <p:nvSpPr>
          <p:cNvPr id="21" name="图形 16">
            <a:extLst>
              <a:ext uri="{FF2B5EF4-FFF2-40B4-BE49-F238E27FC236}">
                <a16:creationId xmlns:a16="http://schemas.microsoft.com/office/drawing/2014/main" id="{A2B76964-4752-4CA5-B5E6-AC4214E621B3}"/>
              </a:ext>
            </a:extLst>
          </p:cNvPr>
          <p:cNvSpPr/>
          <p:nvPr/>
        </p:nvSpPr>
        <p:spPr>
          <a:xfrm>
            <a:off x="1284863" y="1454093"/>
            <a:ext cx="321419" cy="321419"/>
          </a:xfrm>
          <a:custGeom>
            <a:avLst/>
            <a:gdLst>
              <a:gd name="connsiteX0" fmla="*/ 793750 w 1587500"/>
              <a:gd name="connsiteY0" fmla="*/ 1587500 h 1587500"/>
              <a:gd name="connsiteX1" fmla="*/ 0 w 1587500"/>
              <a:gd name="connsiteY1" fmla="*/ 793750 h 1587500"/>
              <a:gd name="connsiteX2" fmla="*/ 793750 w 1587500"/>
              <a:gd name="connsiteY2" fmla="*/ 0 h 1587500"/>
              <a:gd name="connsiteX3" fmla="*/ 1587500 w 1587500"/>
              <a:gd name="connsiteY3" fmla="*/ 793750 h 1587500"/>
              <a:gd name="connsiteX4" fmla="*/ 793750 w 1587500"/>
              <a:gd name="connsiteY4" fmla="*/ 1587500 h 1587500"/>
              <a:gd name="connsiteX5" fmla="*/ 793750 w 1587500"/>
              <a:gd name="connsiteY5" fmla="*/ 1468438 h 1587500"/>
              <a:gd name="connsiteX6" fmla="*/ 1468438 w 1587500"/>
              <a:gd name="connsiteY6" fmla="*/ 793750 h 1587500"/>
              <a:gd name="connsiteX7" fmla="*/ 793750 w 1587500"/>
              <a:gd name="connsiteY7" fmla="*/ 119062 h 1587500"/>
              <a:gd name="connsiteX8" fmla="*/ 119062 w 1587500"/>
              <a:gd name="connsiteY8" fmla="*/ 793750 h 1587500"/>
              <a:gd name="connsiteX9" fmla="*/ 793750 w 1587500"/>
              <a:gd name="connsiteY9" fmla="*/ 1468438 h 1587500"/>
              <a:gd name="connsiteX10" fmla="*/ 809030 w 1587500"/>
              <a:gd name="connsiteY10" fmla="*/ 974189 h 1587500"/>
              <a:gd name="connsiteX11" fmla="*/ 657543 w 1587500"/>
              <a:gd name="connsiteY11" fmla="*/ 809169 h 1587500"/>
              <a:gd name="connsiteX12" fmla="*/ 479405 w 1587500"/>
              <a:gd name="connsiteY12" fmla="*/ 993835 h 1587500"/>
              <a:gd name="connsiteX13" fmla="*/ 395228 w 1587500"/>
              <a:gd name="connsiteY13" fmla="*/ 995343 h 1587500"/>
              <a:gd name="connsiteX14" fmla="*/ 393720 w 1587500"/>
              <a:gd name="connsiteY14" fmla="*/ 911166 h 1587500"/>
              <a:gd name="connsiteX15" fmla="*/ 615771 w 1587500"/>
              <a:gd name="connsiteY15" fmla="*/ 680978 h 1587500"/>
              <a:gd name="connsiteX16" fmla="*/ 699947 w 1587500"/>
              <a:gd name="connsiteY16" fmla="*/ 679445 h 1587500"/>
              <a:gd name="connsiteX17" fmla="*/ 702489 w 1587500"/>
              <a:gd name="connsiteY17" fmla="*/ 682050 h 1587500"/>
              <a:gd name="connsiteX18" fmla="*/ 854651 w 1587500"/>
              <a:gd name="connsiteY18" fmla="*/ 847824 h 1587500"/>
              <a:gd name="connsiteX19" fmla="*/ 1108789 w 1587500"/>
              <a:gd name="connsiteY19" fmla="*/ 592971 h 1587500"/>
              <a:gd name="connsiteX20" fmla="*/ 1192965 w 1587500"/>
              <a:gd name="connsiteY20" fmla="*/ 591394 h 1587500"/>
              <a:gd name="connsiteX21" fmla="*/ 1194542 w 1587500"/>
              <a:gd name="connsiteY21" fmla="*/ 675569 h 1587500"/>
              <a:gd name="connsiteX22" fmla="*/ 1193086 w 1587500"/>
              <a:gd name="connsiteY22" fmla="*/ 677029 h 1587500"/>
              <a:gd name="connsiteX23" fmla="*/ 895033 w 1587500"/>
              <a:gd name="connsiteY23" fmla="*/ 975955 h 1587500"/>
              <a:gd name="connsiteX24" fmla="*/ 810843 w 1587500"/>
              <a:gd name="connsiteY24" fmla="*/ 976080 h 1587500"/>
              <a:gd name="connsiteX25" fmla="*/ 809010 w 1587500"/>
              <a:gd name="connsiteY25" fmla="*/ 974169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7500" h="1587500">
                <a:moveTo>
                  <a:pt x="793750" y="1587500"/>
                </a:moveTo>
                <a:cubicBezTo>
                  <a:pt x="355382" y="1587500"/>
                  <a:pt x="0" y="1232118"/>
                  <a:pt x="0" y="793750"/>
                </a:cubicBezTo>
                <a:cubicBezTo>
                  <a:pt x="0" y="355382"/>
                  <a:pt x="355382" y="0"/>
                  <a:pt x="793750" y="0"/>
                </a:cubicBezTo>
                <a:cubicBezTo>
                  <a:pt x="1232118" y="0"/>
                  <a:pt x="1587500" y="355382"/>
                  <a:pt x="1587500" y="793750"/>
                </a:cubicBezTo>
                <a:cubicBezTo>
                  <a:pt x="1587500" y="1232118"/>
                  <a:pt x="1232118" y="1587500"/>
                  <a:pt x="793750" y="1587500"/>
                </a:cubicBezTo>
                <a:close/>
                <a:moveTo>
                  <a:pt x="793750" y="1468438"/>
                </a:moveTo>
                <a:cubicBezTo>
                  <a:pt x="1166376" y="1468438"/>
                  <a:pt x="1468438" y="1166376"/>
                  <a:pt x="1468438" y="793750"/>
                </a:cubicBezTo>
                <a:cubicBezTo>
                  <a:pt x="1468438" y="421124"/>
                  <a:pt x="1166376" y="119062"/>
                  <a:pt x="793750" y="119062"/>
                </a:cubicBezTo>
                <a:cubicBezTo>
                  <a:pt x="421124" y="119062"/>
                  <a:pt x="119062" y="421124"/>
                  <a:pt x="119062" y="793750"/>
                </a:cubicBezTo>
                <a:cubicBezTo>
                  <a:pt x="119062" y="1166376"/>
                  <a:pt x="421124" y="1468438"/>
                  <a:pt x="793750" y="1468438"/>
                </a:cubicBezTo>
                <a:close/>
                <a:moveTo>
                  <a:pt x="809030" y="974189"/>
                </a:moveTo>
                <a:lnTo>
                  <a:pt x="657543" y="809169"/>
                </a:lnTo>
                <a:lnTo>
                  <a:pt x="479405" y="993835"/>
                </a:lnTo>
                <a:cubicBezTo>
                  <a:pt x="456577" y="1017496"/>
                  <a:pt x="418889" y="1018171"/>
                  <a:pt x="395228" y="995343"/>
                </a:cubicBezTo>
                <a:cubicBezTo>
                  <a:pt x="371567" y="972514"/>
                  <a:pt x="370891" y="934827"/>
                  <a:pt x="393720" y="911166"/>
                </a:cubicBezTo>
                <a:lnTo>
                  <a:pt x="615771" y="680978"/>
                </a:lnTo>
                <a:cubicBezTo>
                  <a:pt x="638593" y="657310"/>
                  <a:pt x="676279" y="656624"/>
                  <a:pt x="699947" y="679445"/>
                </a:cubicBezTo>
                <a:cubicBezTo>
                  <a:pt x="700821" y="680287"/>
                  <a:pt x="701668" y="681156"/>
                  <a:pt x="702489" y="682050"/>
                </a:cubicBezTo>
                <a:lnTo>
                  <a:pt x="854651" y="847824"/>
                </a:lnTo>
                <a:lnTo>
                  <a:pt x="1108789" y="592971"/>
                </a:lnTo>
                <a:cubicBezTo>
                  <a:pt x="1131598" y="569291"/>
                  <a:pt x="1169285" y="568585"/>
                  <a:pt x="1192965" y="591394"/>
                </a:cubicBezTo>
                <a:cubicBezTo>
                  <a:pt x="1216644" y="614202"/>
                  <a:pt x="1217351" y="651889"/>
                  <a:pt x="1194542" y="675569"/>
                </a:cubicBezTo>
                <a:cubicBezTo>
                  <a:pt x="1194065" y="676064"/>
                  <a:pt x="1193579" y="676551"/>
                  <a:pt x="1193086" y="677029"/>
                </a:cubicBezTo>
                <a:lnTo>
                  <a:pt x="895033" y="975955"/>
                </a:lnTo>
                <a:cubicBezTo>
                  <a:pt x="871819" y="999238"/>
                  <a:pt x="834126" y="999294"/>
                  <a:pt x="810843" y="976080"/>
                </a:cubicBezTo>
                <a:cubicBezTo>
                  <a:pt x="810218" y="975457"/>
                  <a:pt x="809607" y="974820"/>
                  <a:pt x="809010" y="974169"/>
                </a:cubicBezTo>
                <a:close/>
              </a:path>
            </a:pathLst>
          </a:custGeom>
          <a:solidFill>
            <a:schemeClr val="bg1"/>
          </a:solidFill>
          <a:ln w="1860" cap="flat">
            <a:noFill/>
            <a:prstDash val="solid"/>
            <a:miter/>
          </a:ln>
        </p:spPr>
        <p:txBody>
          <a:bodyPr rtlCol="0" anchor="ctr"/>
          <a:lstStyle/>
          <a:p>
            <a:endParaRPr lang="zh-CN" altLang="en-US">
              <a:solidFill>
                <a:srgbClr val="023D8D"/>
              </a:solidFill>
            </a:endParaRPr>
          </a:p>
        </p:txBody>
      </p:sp>
      <p:sp>
        <p:nvSpPr>
          <p:cNvPr id="8" name="矩形 7">
            <a:extLst>
              <a:ext uri="{FF2B5EF4-FFF2-40B4-BE49-F238E27FC236}">
                <a16:creationId xmlns:a16="http://schemas.microsoft.com/office/drawing/2014/main" id="{3CC791EE-1159-1EB4-FC08-2D3A9042DF64}"/>
              </a:ext>
            </a:extLst>
          </p:cNvPr>
          <p:cNvSpPr/>
          <p:nvPr/>
        </p:nvSpPr>
        <p:spPr>
          <a:xfrm>
            <a:off x="0" y="6506731"/>
            <a:ext cx="12192000" cy="360794"/>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D1C5861D-1269-9A24-F442-8CB706367852}"/>
              </a:ext>
            </a:extLst>
          </p:cNvPr>
          <p:cNvSpPr/>
          <p:nvPr/>
        </p:nvSpPr>
        <p:spPr>
          <a:xfrm>
            <a:off x="1166652" y="3987184"/>
            <a:ext cx="606820" cy="606820"/>
          </a:xfrm>
          <a:prstGeom prst="ellipse">
            <a:avLst/>
          </a:prstGeom>
          <a:solidFill>
            <a:srgbClr val="023D8D"/>
          </a:solidFill>
          <a:ln>
            <a:noFill/>
          </a:ln>
          <a:effectLst>
            <a:outerShdw blurRad="254000" dist="127000" dir="270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D8D"/>
              </a:solidFill>
            </a:endParaRPr>
          </a:p>
        </p:txBody>
      </p:sp>
      <p:sp>
        <p:nvSpPr>
          <p:cNvPr id="10" name="图形 16">
            <a:extLst>
              <a:ext uri="{FF2B5EF4-FFF2-40B4-BE49-F238E27FC236}">
                <a16:creationId xmlns:a16="http://schemas.microsoft.com/office/drawing/2014/main" id="{6F840601-A620-B607-5B75-14CD08D98CAC}"/>
              </a:ext>
            </a:extLst>
          </p:cNvPr>
          <p:cNvSpPr/>
          <p:nvPr/>
        </p:nvSpPr>
        <p:spPr>
          <a:xfrm>
            <a:off x="1309352" y="4129884"/>
            <a:ext cx="321419" cy="321419"/>
          </a:xfrm>
          <a:custGeom>
            <a:avLst/>
            <a:gdLst>
              <a:gd name="connsiteX0" fmla="*/ 793750 w 1587500"/>
              <a:gd name="connsiteY0" fmla="*/ 1587500 h 1587500"/>
              <a:gd name="connsiteX1" fmla="*/ 0 w 1587500"/>
              <a:gd name="connsiteY1" fmla="*/ 793750 h 1587500"/>
              <a:gd name="connsiteX2" fmla="*/ 793750 w 1587500"/>
              <a:gd name="connsiteY2" fmla="*/ 0 h 1587500"/>
              <a:gd name="connsiteX3" fmla="*/ 1587500 w 1587500"/>
              <a:gd name="connsiteY3" fmla="*/ 793750 h 1587500"/>
              <a:gd name="connsiteX4" fmla="*/ 793750 w 1587500"/>
              <a:gd name="connsiteY4" fmla="*/ 1587500 h 1587500"/>
              <a:gd name="connsiteX5" fmla="*/ 793750 w 1587500"/>
              <a:gd name="connsiteY5" fmla="*/ 1468438 h 1587500"/>
              <a:gd name="connsiteX6" fmla="*/ 1468438 w 1587500"/>
              <a:gd name="connsiteY6" fmla="*/ 793750 h 1587500"/>
              <a:gd name="connsiteX7" fmla="*/ 793750 w 1587500"/>
              <a:gd name="connsiteY7" fmla="*/ 119062 h 1587500"/>
              <a:gd name="connsiteX8" fmla="*/ 119062 w 1587500"/>
              <a:gd name="connsiteY8" fmla="*/ 793750 h 1587500"/>
              <a:gd name="connsiteX9" fmla="*/ 793750 w 1587500"/>
              <a:gd name="connsiteY9" fmla="*/ 1468438 h 1587500"/>
              <a:gd name="connsiteX10" fmla="*/ 809030 w 1587500"/>
              <a:gd name="connsiteY10" fmla="*/ 974189 h 1587500"/>
              <a:gd name="connsiteX11" fmla="*/ 657543 w 1587500"/>
              <a:gd name="connsiteY11" fmla="*/ 809169 h 1587500"/>
              <a:gd name="connsiteX12" fmla="*/ 479405 w 1587500"/>
              <a:gd name="connsiteY12" fmla="*/ 993835 h 1587500"/>
              <a:gd name="connsiteX13" fmla="*/ 395228 w 1587500"/>
              <a:gd name="connsiteY13" fmla="*/ 995343 h 1587500"/>
              <a:gd name="connsiteX14" fmla="*/ 393720 w 1587500"/>
              <a:gd name="connsiteY14" fmla="*/ 911166 h 1587500"/>
              <a:gd name="connsiteX15" fmla="*/ 615771 w 1587500"/>
              <a:gd name="connsiteY15" fmla="*/ 680978 h 1587500"/>
              <a:gd name="connsiteX16" fmla="*/ 699947 w 1587500"/>
              <a:gd name="connsiteY16" fmla="*/ 679445 h 1587500"/>
              <a:gd name="connsiteX17" fmla="*/ 702489 w 1587500"/>
              <a:gd name="connsiteY17" fmla="*/ 682050 h 1587500"/>
              <a:gd name="connsiteX18" fmla="*/ 854651 w 1587500"/>
              <a:gd name="connsiteY18" fmla="*/ 847824 h 1587500"/>
              <a:gd name="connsiteX19" fmla="*/ 1108789 w 1587500"/>
              <a:gd name="connsiteY19" fmla="*/ 592971 h 1587500"/>
              <a:gd name="connsiteX20" fmla="*/ 1192965 w 1587500"/>
              <a:gd name="connsiteY20" fmla="*/ 591394 h 1587500"/>
              <a:gd name="connsiteX21" fmla="*/ 1194542 w 1587500"/>
              <a:gd name="connsiteY21" fmla="*/ 675569 h 1587500"/>
              <a:gd name="connsiteX22" fmla="*/ 1193086 w 1587500"/>
              <a:gd name="connsiteY22" fmla="*/ 677029 h 1587500"/>
              <a:gd name="connsiteX23" fmla="*/ 895033 w 1587500"/>
              <a:gd name="connsiteY23" fmla="*/ 975955 h 1587500"/>
              <a:gd name="connsiteX24" fmla="*/ 810843 w 1587500"/>
              <a:gd name="connsiteY24" fmla="*/ 976080 h 1587500"/>
              <a:gd name="connsiteX25" fmla="*/ 809010 w 1587500"/>
              <a:gd name="connsiteY25" fmla="*/ 974169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7500" h="1587500">
                <a:moveTo>
                  <a:pt x="793750" y="1587500"/>
                </a:moveTo>
                <a:cubicBezTo>
                  <a:pt x="355382" y="1587500"/>
                  <a:pt x="0" y="1232118"/>
                  <a:pt x="0" y="793750"/>
                </a:cubicBezTo>
                <a:cubicBezTo>
                  <a:pt x="0" y="355382"/>
                  <a:pt x="355382" y="0"/>
                  <a:pt x="793750" y="0"/>
                </a:cubicBezTo>
                <a:cubicBezTo>
                  <a:pt x="1232118" y="0"/>
                  <a:pt x="1587500" y="355382"/>
                  <a:pt x="1587500" y="793750"/>
                </a:cubicBezTo>
                <a:cubicBezTo>
                  <a:pt x="1587500" y="1232118"/>
                  <a:pt x="1232118" y="1587500"/>
                  <a:pt x="793750" y="1587500"/>
                </a:cubicBezTo>
                <a:close/>
                <a:moveTo>
                  <a:pt x="793750" y="1468438"/>
                </a:moveTo>
                <a:cubicBezTo>
                  <a:pt x="1166376" y="1468438"/>
                  <a:pt x="1468438" y="1166376"/>
                  <a:pt x="1468438" y="793750"/>
                </a:cubicBezTo>
                <a:cubicBezTo>
                  <a:pt x="1468438" y="421124"/>
                  <a:pt x="1166376" y="119062"/>
                  <a:pt x="793750" y="119062"/>
                </a:cubicBezTo>
                <a:cubicBezTo>
                  <a:pt x="421124" y="119062"/>
                  <a:pt x="119062" y="421124"/>
                  <a:pt x="119062" y="793750"/>
                </a:cubicBezTo>
                <a:cubicBezTo>
                  <a:pt x="119062" y="1166376"/>
                  <a:pt x="421124" y="1468438"/>
                  <a:pt x="793750" y="1468438"/>
                </a:cubicBezTo>
                <a:close/>
                <a:moveTo>
                  <a:pt x="809030" y="974189"/>
                </a:moveTo>
                <a:lnTo>
                  <a:pt x="657543" y="809169"/>
                </a:lnTo>
                <a:lnTo>
                  <a:pt x="479405" y="993835"/>
                </a:lnTo>
                <a:cubicBezTo>
                  <a:pt x="456577" y="1017496"/>
                  <a:pt x="418889" y="1018171"/>
                  <a:pt x="395228" y="995343"/>
                </a:cubicBezTo>
                <a:cubicBezTo>
                  <a:pt x="371567" y="972514"/>
                  <a:pt x="370891" y="934827"/>
                  <a:pt x="393720" y="911166"/>
                </a:cubicBezTo>
                <a:lnTo>
                  <a:pt x="615771" y="680978"/>
                </a:lnTo>
                <a:cubicBezTo>
                  <a:pt x="638593" y="657310"/>
                  <a:pt x="676279" y="656624"/>
                  <a:pt x="699947" y="679445"/>
                </a:cubicBezTo>
                <a:cubicBezTo>
                  <a:pt x="700821" y="680287"/>
                  <a:pt x="701668" y="681156"/>
                  <a:pt x="702489" y="682050"/>
                </a:cubicBezTo>
                <a:lnTo>
                  <a:pt x="854651" y="847824"/>
                </a:lnTo>
                <a:lnTo>
                  <a:pt x="1108789" y="592971"/>
                </a:lnTo>
                <a:cubicBezTo>
                  <a:pt x="1131598" y="569291"/>
                  <a:pt x="1169285" y="568585"/>
                  <a:pt x="1192965" y="591394"/>
                </a:cubicBezTo>
                <a:cubicBezTo>
                  <a:pt x="1216644" y="614202"/>
                  <a:pt x="1217351" y="651889"/>
                  <a:pt x="1194542" y="675569"/>
                </a:cubicBezTo>
                <a:cubicBezTo>
                  <a:pt x="1194065" y="676064"/>
                  <a:pt x="1193579" y="676551"/>
                  <a:pt x="1193086" y="677029"/>
                </a:cubicBezTo>
                <a:lnTo>
                  <a:pt x="895033" y="975955"/>
                </a:lnTo>
                <a:cubicBezTo>
                  <a:pt x="871819" y="999238"/>
                  <a:pt x="834126" y="999294"/>
                  <a:pt x="810843" y="976080"/>
                </a:cubicBezTo>
                <a:cubicBezTo>
                  <a:pt x="810218" y="975457"/>
                  <a:pt x="809607" y="974820"/>
                  <a:pt x="809010" y="974169"/>
                </a:cubicBezTo>
                <a:close/>
              </a:path>
            </a:pathLst>
          </a:custGeom>
          <a:solidFill>
            <a:schemeClr val="bg1"/>
          </a:solidFill>
          <a:ln w="1860" cap="flat">
            <a:noFill/>
            <a:prstDash val="solid"/>
            <a:miter/>
          </a:ln>
        </p:spPr>
        <p:txBody>
          <a:bodyPr rtlCol="0" anchor="ctr"/>
          <a:lstStyle/>
          <a:p>
            <a:endParaRPr lang="zh-CN" altLang="en-US" dirty="0">
              <a:solidFill>
                <a:srgbClr val="023D8D"/>
              </a:solidFill>
            </a:endParaRPr>
          </a:p>
        </p:txBody>
      </p:sp>
      <p:sp>
        <p:nvSpPr>
          <p:cNvPr id="29" name="椭圆 28">
            <a:extLst>
              <a:ext uri="{FF2B5EF4-FFF2-40B4-BE49-F238E27FC236}">
                <a16:creationId xmlns:a16="http://schemas.microsoft.com/office/drawing/2014/main" id="{6E60DFC1-8356-EBF6-0E3B-559FEFC486CC}"/>
              </a:ext>
            </a:extLst>
          </p:cNvPr>
          <p:cNvSpPr/>
          <p:nvPr/>
        </p:nvSpPr>
        <p:spPr>
          <a:xfrm>
            <a:off x="6910609" y="3987183"/>
            <a:ext cx="606820" cy="606820"/>
          </a:xfrm>
          <a:prstGeom prst="ellipse">
            <a:avLst/>
          </a:prstGeom>
          <a:solidFill>
            <a:srgbClr val="023D8D"/>
          </a:solidFill>
          <a:ln>
            <a:noFill/>
          </a:ln>
          <a:effectLst>
            <a:outerShdw blurRad="254000" dist="127000" dir="270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D8D"/>
              </a:solidFill>
            </a:endParaRPr>
          </a:p>
        </p:txBody>
      </p:sp>
      <p:sp>
        <p:nvSpPr>
          <p:cNvPr id="11" name="图形 16">
            <a:extLst>
              <a:ext uri="{FF2B5EF4-FFF2-40B4-BE49-F238E27FC236}">
                <a16:creationId xmlns:a16="http://schemas.microsoft.com/office/drawing/2014/main" id="{93FA1872-9C22-41F3-79D2-54634028908D}"/>
              </a:ext>
            </a:extLst>
          </p:cNvPr>
          <p:cNvSpPr/>
          <p:nvPr/>
        </p:nvSpPr>
        <p:spPr>
          <a:xfrm>
            <a:off x="7053309" y="4112951"/>
            <a:ext cx="321419" cy="321419"/>
          </a:xfrm>
          <a:custGeom>
            <a:avLst/>
            <a:gdLst>
              <a:gd name="connsiteX0" fmla="*/ 793750 w 1587500"/>
              <a:gd name="connsiteY0" fmla="*/ 1587500 h 1587500"/>
              <a:gd name="connsiteX1" fmla="*/ 0 w 1587500"/>
              <a:gd name="connsiteY1" fmla="*/ 793750 h 1587500"/>
              <a:gd name="connsiteX2" fmla="*/ 793750 w 1587500"/>
              <a:gd name="connsiteY2" fmla="*/ 0 h 1587500"/>
              <a:gd name="connsiteX3" fmla="*/ 1587500 w 1587500"/>
              <a:gd name="connsiteY3" fmla="*/ 793750 h 1587500"/>
              <a:gd name="connsiteX4" fmla="*/ 793750 w 1587500"/>
              <a:gd name="connsiteY4" fmla="*/ 1587500 h 1587500"/>
              <a:gd name="connsiteX5" fmla="*/ 793750 w 1587500"/>
              <a:gd name="connsiteY5" fmla="*/ 1468438 h 1587500"/>
              <a:gd name="connsiteX6" fmla="*/ 1468438 w 1587500"/>
              <a:gd name="connsiteY6" fmla="*/ 793750 h 1587500"/>
              <a:gd name="connsiteX7" fmla="*/ 793750 w 1587500"/>
              <a:gd name="connsiteY7" fmla="*/ 119062 h 1587500"/>
              <a:gd name="connsiteX8" fmla="*/ 119062 w 1587500"/>
              <a:gd name="connsiteY8" fmla="*/ 793750 h 1587500"/>
              <a:gd name="connsiteX9" fmla="*/ 793750 w 1587500"/>
              <a:gd name="connsiteY9" fmla="*/ 1468438 h 1587500"/>
              <a:gd name="connsiteX10" fmla="*/ 809030 w 1587500"/>
              <a:gd name="connsiteY10" fmla="*/ 974189 h 1587500"/>
              <a:gd name="connsiteX11" fmla="*/ 657543 w 1587500"/>
              <a:gd name="connsiteY11" fmla="*/ 809169 h 1587500"/>
              <a:gd name="connsiteX12" fmla="*/ 479405 w 1587500"/>
              <a:gd name="connsiteY12" fmla="*/ 993835 h 1587500"/>
              <a:gd name="connsiteX13" fmla="*/ 395228 w 1587500"/>
              <a:gd name="connsiteY13" fmla="*/ 995343 h 1587500"/>
              <a:gd name="connsiteX14" fmla="*/ 393720 w 1587500"/>
              <a:gd name="connsiteY14" fmla="*/ 911166 h 1587500"/>
              <a:gd name="connsiteX15" fmla="*/ 615771 w 1587500"/>
              <a:gd name="connsiteY15" fmla="*/ 680978 h 1587500"/>
              <a:gd name="connsiteX16" fmla="*/ 699947 w 1587500"/>
              <a:gd name="connsiteY16" fmla="*/ 679445 h 1587500"/>
              <a:gd name="connsiteX17" fmla="*/ 702489 w 1587500"/>
              <a:gd name="connsiteY17" fmla="*/ 682050 h 1587500"/>
              <a:gd name="connsiteX18" fmla="*/ 854651 w 1587500"/>
              <a:gd name="connsiteY18" fmla="*/ 847824 h 1587500"/>
              <a:gd name="connsiteX19" fmla="*/ 1108789 w 1587500"/>
              <a:gd name="connsiteY19" fmla="*/ 592971 h 1587500"/>
              <a:gd name="connsiteX20" fmla="*/ 1192965 w 1587500"/>
              <a:gd name="connsiteY20" fmla="*/ 591394 h 1587500"/>
              <a:gd name="connsiteX21" fmla="*/ 1194542 w 1587500"/>
              <a:gd name="connsiteY21" fmla="*/ 675569 h 1587500"/>
              <a:gd name="connsiteX22" fmla="*/ 1193086 w 1587500"/>
              <a:gd name="connsiteY22" fmla="*/ 677029 h 1587500"/>
              <a:gd name="connsiteX23" fmla="*/ 895033 w 1587500"/>
              <a:gd name="connsiteY23" fmla="*/ 975955 h 1587500"/>
              <a:gd name="connsiteX24" fmla="*/ 810843 w 1587500"/>
              <a:gd name="connsiteY24" fmla="*/ 976080 h 1587500"/>
              <a:gd name="connsiteX25" fmla="*/ 809010 w 1587500"/>
              <a:gd name="connsiteY25" fmla="*/ 974169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7500" h="1587500">
                <a:moveTo>
                  <a:pt x="793750" y="1587500"/>
                </a:moveTo>
                <a:cubicBezTo>
                  <a:pt x="355382" y="1587500"/>
                  <a:pt x="0" y="1232118"/>
                  <a:pt x="0" y="793750"/>
                </a:cubicBezTo>
                <a:cubicBezTo>
                  <a:pt x="0" y="355382"/>
                  <a:pt x="355382" y="0"/>
                  <a:pt x="793750" y="0"/>
                </a:cubicBezTo>
                <a:cubicBezTo>
                  <a:pt x="1232118" y="0"/>
                  <a:pt x="1587500" y="355382"/>
                  <a:pt x="1587500" y="793750"/>
                </a:cubicBezTo>
                <a:cubicBezTo>
                  <a:pt x="1587500" y="1232118"/>
                  <a:pt x="1232118" y="1587500"/>
                  <a:pt x="793750" y="1587500"/>
                </a:cubicBezTo>
                <a:close/>
                <a:moveTo>
                  <a:pt x="793750" y="1468438"/>
                </a:moveTo>
                <a:cubicBezTo>
                  <a:pt x="1166376" y="1468438"/>
                  <a:pt x="1468438" y="1166376"/>
                  <a:pt x="1468438" y="793750"/>
                </a:cubicBezTo>
                <a:cubicBezTo>
                  <a:pt x="1468438" y="421124"/>
                  <a:pt x="1166376" y="119062"/>
                  <a:pt x="793750" y="119062"/>
                </a:cubicBezTo>
                <a:cubicBezTo>
                  <a:pt x="421124" y="119062"/>
                  <a:pt x="119062" y="421124"/>
                  <a:pt x="119062" y="793750"/>
                </a:cubicBezTo>
                <a:cubicBezTo>
                  <a:pt x="119062" y="1166376"/>
                  <a:pt x="421124" y="1468438"/>
                  <a:pt x="793750" y="1468438"/>
                </a:cubicBezTo>
                <a:close/>
                <a:moveTo>
                  <a:pt x="809030" y="974189"/>
                </a:moveTo>
                <a:lnTo>
                  <a:pt x="657543" y="809169"/>
                </a:lnTo>
                <a:lnTo>
                  <a:pt x="479405" y="993835"/>
                </a:lnTo>
                <a:cubicBezTo>
                  <a:pt x="456577" y="1017496"/>
                  <a:pt x="418889" y="1018171"/>
                  <a:pt x="395228" y="995343"/>
                </a:cubicBezTo>
                <a:cubicBezTo>
                  <a:pt x="371567" y="972514"/>
                  <a:pt x="370891" y="934827"/>
                  <a:pt x="393720" y="911166"/>
                </a:cubicBezTo>
                <a:lnTo>
                  <a:pt x="615771" y="680978"/>
                </a:lnTo>
                <a:cubicBezTo>
                  <a:pt x="638593" y="657310"/>
                  <a:pt x="676279" y="656624"/>
                  <a:pt x="699947" y="679445"/>
                </a:cubicBezTo>
                <a:cubicBezTo>
                  <a:pt x="700821" y="680287"/>
                  <a:pt x="701668" y="681156"/>
                  <a:pt x="702489" y="682050"/>
                </a:cubicBezTo>
                <a:lnTo>
                  <a:pt x="854651" y="847824"/>
                </a:lnTo>
                <a:lnTo>
                  <a:pt x="1108789" y="592971"/>
                </a:lnTo>
                <a:cubicBezTo>
                  <a:pt x="1131598" y="569291"/>
                  <a:pt x="1169285" y="568585"/>
                  <a:pt x="1192965" y="591394"/>
                </a:cubicBezTo>
                <a:cubicBezTo>
                  <a:pt x="1216644" y="614202"/>
                  <a:pt x="1217351" y="651889"/>
                  <a:pt x="1194542" y="675569"/>
                </a:cubicBezTo>
                <a:cubicBezTo>
                  <a:pt x="1194065" y="676064"/>
                  <a:pt x="1193579" y="676551"/>
                  <a:pt x="1193086" y="677029"/>
                </a:cubicBezTo>
                <a:lnTo>
                  <a:pt x="895033" y="975955"/>
                </a:lnTo>
                <a:cubicBezTo>
                  <a:pt x="871819" y="999238"/>
                  <a:pt x="834126" y="999294"/>
                  <a:pt x="810843" y="976080"/>
                </a:cubicBezTo>
                <a:cubicBezTo>
                  <a:pt x="810218" y="975457"/>
                  <a:pt x="809607" y="974820"/>
                  <a:pt x="809010" y="974169"/>
                </a:cubicBezTo>
                <a:close/>
              </a:path>
            </a:pathLst>
          </a:custGeom>
          <a:solidFill>
            <a:schemeClr val="bg1"/>
          </a:solidFill>
          <a:ln w="1860" cap="flat">
            <a:noFill/>
            <a:prstDash val="solid"/>
            <a:miter/>
          </a:ln>
        </p:spPr>
        <p:txBody>
          <a:bodyPr rtlCol="0" anchor="ctr"/>
          <a:lstStyle/>
          <a:p>
            <a:endParaRPr lang="zh-CN" altLang="en-US" dirty="0">
              <a:solidFill>
                <a:srgbClr val="023D8D"/>
              </a:solidFill>
            </a:endParaRPr>
          </a:p>
        </p:txBody>
      </p:sp>
      <p:sp>
        <p:nvSpPr>
          <p:cNvPr id="28" name="椭圆 27">
            <a:extLst>
              <a:ext uri="{FF2B5EF4-FFF2-40B4-BE49-F238E27FC236}">
                <a16:creationId xmlns:a16="http://schemas.microsoft.com/office/drawing/2014/main" id="{FB0BCD5B-84EE-B0FA-FF94-A6197E0DABE0}"/>
              </a:ext>
            </a:extLst>
          </p:cNvPr>
          <p:cNvSpPr/>
          <p:nvPr/>
        </p:nvSpPr>
        <p:spPr>
          <a:xfrm>
            <a:off x="6910609" y="1311392"/>
            <a:ext cx="606820" cy="606820"/>
          </a:xfrm>
          <a:prstGeom prst="ellipse">
            <a:avLst/>
          </a:prstGeom>
          <a:solidFill>
            <a:srgbClr val="023D8D"/>
          </a:solidFill>
          <a:ln>
            <a:noFill/>
          </a:ln>
          <a:effectLst>
            <a:outerShdw blurRad="254000" dist="127000" dir="270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D8D"/>
              </a:solidFill>
            </a:endParaRPr>
          </a:p>
        </p:txBody>
      </p:sp>
      <p:sp>
        <p:nvSpPr>
          <p:cNvPr id="30" name="图形 16">
            <a:extLst>
              <a:ext uri="{FF2B5EF4-FFF2-40B4-BE49-F238E27FC236}">
                <a16:creationId xmlns:a16="http://schemas.microsoft.com/office/drawing/2014/main" id="{4246C69C-85CC-5CF3-4AB7-0D27FBEAA0D0}"/>
              </a:ext>
            </a:extLst>
          </p:cNvPr>
          <p:cNvSpPr/>
          <p:nvPr/>
        </p:nvSpPr>
        <p:spPr>
          <a:xfrm>
            <a:off x="7053308" y="1454093"/>
            <a:ext cx="321419" cy="321419"/>
          </a:xfrm>
          <a:custGeom>
            <a:avLst/>
            <a:gdLst>
              <a:gd name="connsiteX0" fmla="*/ 793750 w 1587500"/>
              <a:gd name="connsiteY0" fmla="*/ 1587500 h 1587500"/>
              <a:gd name="connsiteX1" fmla="*/ 0 w 1587500"/>
              <a:gd name="connsiteY1" fmla="*/ 793750 h 1587500"/>
              <a:gd name="connsiteX2" fmla="*/ 793750 w 1587500"/>
              <a:gd name="connsiteY2" fmla="*/ 0 h 1587500"/>
              <a:gd name="connsiteX3" fmla="*/ 1587500 w 1587500"/>
              <a:gd name="connsiteY3" fmla="*/ 793750 h 1587500"/>
              <a:gd name="connsiteX4" fmla="*/ 793750 w 1587500"/>
              <a:gd name="connsiteY4" fmla="*/ 1587500 h 1587500"/>
              <a:gd name="connsiteX5" fmla="*/ 793750 w 1587500"/>
              <a:gd name="connsiteY5" fmla="*/ 1468438 h 1587500"/>
              <a:gd name="connsiteX6" fmla="*/ 1468438 w 1587500"/>
              <a:gd name="connsiteY6" fmla="*/ 793750 h 1587500"/>
              <a:gd name="connsiteX7" fmla="*/ 793750 w 1587500"/>
              <a:gd name="connsiteY7" fmla="*/ 119062 h 1587500"/>
              <a:gd name="connsiteX8" fmla="*/ 119062 w 1587500"/>
              <a:gd name="connsiteY8" fmla="*/ 793750 h 1587500"/>
              <a:gd name="connsiteX9" fmla="*/ 793750 w 1587500"/>
              <a:gd name="connsiteY9" fmla="*/ 1468438 h 1587500"/>
              <a:gd name="connsiteX10" fmla="*/ 809030 w 1587500"/>
              <a:gd name="connsiteY10" fmla="*/ 974189 h 1587500"/>
              <a:gd name="connsiteX11" fmla="*/ 657543 w 1587500"/>
              <a:gd name="connsiteY11" fmla="*/ 809169 h 1587500"/>
              <a:gd name="connsiteX12" fmla="*/ 479405 w 1587500"/>
              <a:gd name="connsiteY12" fmla="*/ 993835 h 1587500"/>
              <a:gd name="connsiteX13" fmla="*/ 395228 w 1587500"/>
              <a:gd name="connsiteY13" fmla="*/ 995343 h 1587500"/>
              <a:gd name="connsiteX14" fmla="*/ 393720 w 1587500"/>
              <a:gd name="connsiteY14" fmla="*/ 911166 h 1587500"/>
              <a:gd name="connsiteX15" fmla="*/ 615771 w 1587500"/>
              <a:gd name="connsiteY15" fmla="*/ 680978 h 1587500"/>
              <a:gd name="connsiteX16" fmla="*/ 699947 w 1587500"/>
              <a:gd name="connsiteY16" fmla="*/ 679445 h 1587500"/>
              <a:gd name="connsiteX17" fmla="*/ 702489 w 1587500"/>
              <a:gd name="connsiteY17" fmla="*/ 682050 h 1587500"/>
              <a:gd name="connsiteX18" fmla="*/ 854651 w 1587500"/>
              <a:gd name="connsiteY18" fmla="*/ 847824 h 1587500"/>
              <a:gd name="connsiteX19" fmla="*/ 1108789 w 1587500"/>
              <a:gd name="connsiteY19" fmla="*/ 592971 h 1587500"/>
              <a:gd name="connsiteX20" fmla="*/ 1192965 w 1587500"/>
              <a:gd name="connsiteY20" fmla="*/ 591394 h 1587500"/>
              <a:gd name="connsiteX21" fmla="*/ 1194542 w 1587500"/>
              <a:gd name="connsiteY21" fmla="*/ 675569 h 1587500"/>
              <a:gd name="connsiteX22" fmla="*/ 1193086 w 1587500"/>
              <a:gd name="connsiteY22" fmla="*/ 677029 h 1587500"/>
              <a:gd name="connsiteX23" fmla="*/ 895033 w 1587500"/>
              <a:gd name="connsiteY23" fmla="*/ 975955 h 1587500"/>
              <a:gd name="connsiteX24" fmla="*/ 810843 w 1587500"/>
              <a:gd name="connsiteY24" fmla="*/ 976080 h 1587500"/>
              <a:gd name="connsiteX25" fmla="*/ 809010 w 1587500"/>
              <a:gd name="connsiteY25" fmla="*/ 974169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7500" h="1587500">
                <a:moveTo>
                  <a:pt x="793750" y="1587500"/>
                </a:moveTo>
                <a:cubicBezTo>
                  <a:pt x="355382" y="1587500"/>
                  <a:pt x="0" y="1232118"/>
                  <a:pt x="0" y="793750"/>
                </a:cubicBezTo>
                <a:cubicBezTo>
                  <a:pt x="0" y="355382"/>
                  <a:pt x="355382" y="0"/>
                  <a:pt x="793750" y="0"/>
                </a:cubicBezTo>
                <a:cubicBezTo>
                  <a:pt x="1232118" y="0"/>
                  <a:pt x="1587500" y="355382"/>
                  <a:pt x="1587500" y="793750"/>
                </a:cubicBezTo>
                <a:cubicBezTo>
                  <a:pt x="1587500" y="1232118"/>
                  <a:pt x="1232118" y="1587500"/>
                  <a:pt x="793750" y="1587500"/>
                </a:cubicBezTo>
                <a:close/>
                <a:moveTo>
                  <a:pt x="793750" y="1468438"/>
                </a:moveTo>
                <a:cubicBezTo>
                  <a:pt x="1166376" y="1468438"/>
                  <a:pt x="1468438" y="1166376"/>
                  <a:pt x="1468438" y="793750"/>
                </a:cubicBezTo>
                <a:cubicBezTo>
                  <a:pt x="1468438" y="421124"/>
                  <a:pt x="1166376" y="119062"/>
                  <a:pt x="793750" y="119062"/>
                </a:cubicBezTo>
                <a:cubicBezTo>
                  <a:pt x="421124" y="119062"/>
                  <a:pt x="119062" y="421124"/>
                  <a:pt x="119062" y="793750"/>
                </a:cubicBezTo>
                <a:cubicBezTo>
                  <a:pt x="119062" y="1166376"/>
                  <a:pt x="421124" y="1468438"/>
                  <a:pt x="793750" y="1468438"/>
                </a:cubicBezTo>
                <a:close/>
                <a:moveTo>
                  <a:pt x="809030" y="974189"/>
                </a:moveTo>
                <a:lnTo>
                  <a:pt x="657543" y="809169"/>
                </a:lnTo>
                <a:lnTo>
                  <a:pt x="479405" y="993835"/>
                </a:lnTo>
                <a:cubicBezTo>
                  <a:pt x="456577" y="1017496"/>
                  <a:pt x="418889" y="1018171"/>
                  <a:pt x="395228" y="995343"/>
                </a:cubicBezTo>
                <a:cubicBezTo>
                  <a:pt x="371567" y="972514"/>
                  <a:pt x="370891" y="934827"/>
                  <a:pt x="393720" y="911166"/>
                </a:cubicBezTo>
                <a:lnTo>
                  <a:pt x="615771" y="680978"/>
                </a:lnTo>
                <a:cubicBezTo>
                  <a:pt x="638593" y="657310"/>
                  <a:pt x="676279" y="656624"/>
                  <a:pt x="699947" y="679445"/>
                </a:cubicBezTo>
                <a:cubicBezTo>
                  <a:pt x="700821" y="680287"/>
                  <a:pt x="701668" y="681156"/>
                  <a:pt x="702489" y="682050"/>
                </a:cubicBezTo>
                <a:lnTo>
                  <a:pt x="854651" y="847824"/>
                </a:lnTo>
                <a:lnTo>
                  <a:pt x="1108789" y="592971"/>
                </a:lnTo>
                <a:cubicBezTo>
                  <a:pt x="1131598" y="569291"/>
                  <a:pt x="1169285" y="568585"/>
                  <a:pt x="1192965" y="591394"/>
                </a:cubicBezTo>
                <a:cubicBezTo>
                  <a:pt x="1216644" y="614202"/>
                  <a:pt x="1217351" y="651889"/>
                  <a:pt x="1194542" y="675569"/>
                </a:cubicBezTo>
                <a:cubicBezTo>
                  <a:pt x="1194065" y="676064"/>
                  <a:pt x="1193579" y="676551"/>
                  <a:pt x="1193086" y="677029"/>
                </a:cubicBezTo>
                <a:lnTo>
                  <a:pt x="895033" y="975955"/>
                </a:lnTo>
                <a:cubicBezTo>
                  <a:pt x="871819" y="999238"/>
                  <a:pt x="834126" y="999294"/>
                  <a:pt x="810843" y="976080"/>
                </a:cubicBezTo>
                <a:cubicBezTo>
                  <a:pt x="810218" y="975457"/>
                  <a:pt x="809607" y="974820"/>
                  <a:pt x="809010" y="974169"/>
                </a:cubicBezTo>
                <a:close/>
              </a:path>
            </a:pathLst>
          </a:custGeom>
          <a:solidFill>
            <a:schemeClr val="bg1"/>
          </a:solidFill>
          <a:ln w="1860" cap="flat">
            <a:noFill/>
            <a:prstDash val="solid"/>
            <a:miter/>
          </a:ln>
        </p:spPr>
        <p:txBody>
          <a:bodyPr rtlCol="0" anchor="ctr"/>
          <a:lstStyle/>
          <a:p>
            <a:endParaRPr lang="zh-CN" altLang="en-US" dirty="0">
              <a:solidFill>
                <a:srgbClr val="023D8D"/>
              </a:solidFill>
            </a:endParaRPr>
          </a:p>
        </p:txBody>
      </p:sp>
      <p:sp>
        <p:nvSpPr>
          <p:cNvPr id="31" name="文本框 30">
            <a:extLst>
              <a:ext uri="{FF2B5EF4-FFF2-40B4-BE49-F238E27FC236}">
                <a16:creationId xmlns:a16="http://schemas.microsoft.com/office/drawing/2014/main" id="{0D01BD24-4416-EF6C-3F80-306855D862B0}"/>
              </a:ext>
            </a:extLst>
          </p:cNvPr>
          <p:cNvSpPr txBox="1"/>
          <p:nvPr/>
        </p:nvSpPr>
        <p:spPr>
          <a:xfrm>
            <a:off x="1767390" y="3968076"/>
            <a:ext cx="3412645" cy="646331"/>
          </a:xfrm>
          <a:prstGeom prst="rect">
            <a:avLst/>
          </a:prstGeom>
          <a:noFill/>
        </p:spPr>
        <p:txBody>
          <a:bodyPr wrap="square" rtlCol="0">
            <a:spAutoFit/>
          </a:bodyPr>
          <a:lstStyle/>
          <a:p>
            <a:r>
              <a:rPr lang="zh-CN" altLang="en-US" sz="3600" dirty="0">
                <a:solidFill>
                  <a:srgbClr val="023D8D"/>
                </a:solidFill>
                <a:latin typeface="思源黑体 CN Medium" panose="020B0600000000000000" pitchFamily="34" charset="-122"/>
                <a:ea typeface="思源黑体 CN Medium" panose="020B0600000000000000" pitchFamily="34" charset="-122"/>
              </a:rPr>
              <a:t>子弹规则设计</a:t>
            </a:r>
          </a:p>
        </p:txBody>
      </p:sp>
      <p:sp>
        <p:nvSpPr>
          <p:cNvPr id="32" name="文本框 31">
            <a:extLst>
              <a:ext uri="{FF2B5EF4-FFF2-40B4-BE49-F238E27FC236}">
                <a16:creationId xmlns:a16="http://schemas.microsoft.com/office/drawing/2014/main" id="{E713305A-C998-B8E2-F66B-D87745880E25}"/>
              </a:ext>
            </a:extLst>
          </p:cNvPr>
          <p:cNvSpPr txBox="1"/>
          <p:nvPr/>
        </p:nvSpPr>
        <p:spPr>
          <a:xfrm>
            <a:off x="1767389" y="4623482"/>
            <a:ext cx="3947125" cy="830997"/>
          </a:xfrm>
          <a:prstGeom prst="rect">
            <a:avLst/>
          </a:prstGeom>
          <a:noFill/>
        </p:spPr>
        <p:txBody>
          <a:bodyPr wrap="square" rtlCol="0">
            <a:spAutoFit/>
          </a:bodyPr>
          <a:lstStyle/>
          <a:p>
            <a:r>
              <a:rPr lang="zh-CN" altLang="en-US" sz="2400" dirty="0">
                <a:solidFill>
                  <a:srgbClr val="023D8D"/>
                </a:solidFill>
                <a:latin typeface="思源黑体 CN Light" panose="020B0300000000000000" pitchFamily="34" charset="-122"/>
                <a:ea typeface="思源黑体 CN Light" panose="020B0300000000000000" pitchFamily="34" charset="-122"/>
              </a:rPr>
              <a:t>游戏中共有七种不同的子弹规则，游戏体验感强</a:t>
            </a:r>
          </a:p>
        </p:txBody>
      </p:sp>
      <p:sp>
        <p:nvSpPr>
          <p:cNvPr id="33" name="文本框 32">
            <a:extLst>
              <a:ext uri="{FF2B5EF4-FFF2-40B4-BE49-F238E27FC236}">
                <a16:creationId xmlns:a16="http://schemas.microsoft.com/office/drawing/2014/main" id="{8DF99D94-8EB4-BB9A-9327-20DB39234C80}"/>
              </a:ext>
            </a:extLst>
          </p:cNvPr>
          <p:cNvSpPr txBox="1"/>
          <p:nvPr/>
        </p:nvSpPr>
        <p:spPr>
          <a:xfrm>
            <a:off x="7524331" y="2053036"/>
            <a:ext cx="3947125" cy="1200329"/>
          </a:xfrm>
          <a:prstGeom prst="rect">
            <a:avLst/>
          </a:prstGeom>
          <a:noFill/>
        </p:spPr>
        <p:txBody>
          <a:bodyPr wrap="square" rtlCol="0">
            <a:spAutoFit/>
          </a:bodyPr>
          <a:lstStyle/>
          <a:p>
            <a:r>
              <a:rPr lang="zh-CN" altLang="en-US" sz="2400" dirty="0">
                <a:solidFill>
                  <a:srgbClr val="023D8D"/>
                </a:solidFill>
                <a:latin typeface="思源黑体 CN Light" panose="020B0300000000000000" pitchFamily="34" charset="-122"/>
                <a:ea typeface="思源黑体 CN Light" panose="020B0300000000000000" pitchFamily="34" charset="-122"/>
              </a:rPr>
              <a:t>为满足不同设计需求，设计了如两个定时器等不同的多个函数</a:t>
            </a:r>
          </a:p>
        </p:txBody>
      </p:sp>
      <p:sp>
        <p:nvSpPr>
          <p:cNvPr id="34" name="文本框 33">
            <a:extLst>
              <a:ext uri="{FF2B5EF4-FFF2-40B4-BE49-F238E27FC236}">
                <a16:creationId xmlns:a16="http://schemas.microsoft.com/office/drawing/2014/main" id="{C9139FF4-9F8D-879C-2CBF-F7446D1C4F51}"/>
              </a:ext>
            </a:extLst>
          </p:cNvPr>
          <p:cNvSpPr txBox="1"/>
          <p:nvPr/>
        </p:nvSpPr>
        <p:spPr>
          <a:xfrm>
            <a:off x="7524331" y="4614407"/>
            <a:ext cx="3947125" cy="1200329"/>
          </a:xfrm>
          <a:prstGeom prst="rect">
            <a:avLst/>
          </a:prstGeom>
          <a:noFill/>
        </p:spPr>
        <p:txBody>
          <a:bodyPr wrap="square" rtlCol="0">
            <a:spAutoFit/>
          </a:bodyPr>
          <a:lstStyle/>
          <a:p>
            <a:r>
              <a:rPr lang="zh-CN" altLang="en-US" sz="2400" dirty="0">
                <a:solidFill>
                  <a:srgbClr val="023D8D"/>
                </a:solidFill>
                <a:latin typeface="思源黑体 CN Light" panose="020B0300000000000000" pitchFamily="34" charset="-122"/>
                <a:ea typeface="思源黑体 CN Light" panose="020B0300000000000000" pitchFamily="34" charset="-122"/>
              </a:rPr>
              <a:t>总共设计了十二种飞机，每次游玩都可以获得不同的体验</a:t>
            </a:r>
          </a:p>
        </p:txBody>
      </p:sp>
      <p:sp>
        <p:nvSpPr>
          <p:cNvPr id="35" name="文本框 34">
            <a:extLst>
              <a:ext uri="{FF2B5EF4-FFF2-40B4-BE49-F238E27FC236}">
                <a16:creationId xmlns:a16="http://schemas.microsoft.com/office/drawing/2014/main" id="{AD85EA8F-31DA-3563-BBB6-977E2119CD5B}"/>
              </a:ext>
            </a:extLst>
          </p:cNvPr>
          <p:cNvSpPr txBox="1"/>
          <p:nvPr/>
        </p:nvSpPr>
        <p:spPr>
          <a:xfrm>
            <a:off x="7524331" y="1284143"/>
            <a:ext cx="3412645" cy="646331"/>
          </a:xfrm>
          <a:prstGeom prst="rect">
            <a:avLst/>
          </a:prstGeom>
          <a:noFill/>
        </p:spPr>
        <p:txBody>
          <a:bodyPr wrap="square" rtlCol="0">
            <a:spAutoFit/>
          </a:bodyPr>
          <a:lstStyle/>
          <a:p>
            <a:r>
              <a:rPr lang="zh-CN" altLang="en-US" sz="3600" dirty="0">
                <a:solidFill>
                  <a:srgbClr val="023D8D"/>
                </a:solidFill>
                <a:latin typeface="思源黑体 CN Medium" panose="020B0600000000000000" pitchFamily="34" charset="-122"/>
                <a:ea typeface="思源黑体 CN Medium" panose="020B0600000000000000" pitchFamily="34" charset="-122"/>
              </a:rPr>
              <a:t>代码设计巧妙</a:t>
            </a:r>
          </a:p>
        </p:txBody>
      </p:sp>
      <p:sp>
        <p:nvSpPr>
          <p:cNvPr id="36" name="文本框 35">
            <a:extLst>
              <a:ext uri="{FF2B5EF4-FFF2-40B4-BE49-F238E27FC236}">
                <a16:creationId xmlns:a16="http://schemas.microsoft.com/office/drawing/2014/main" id="{EE8F5106-23AF-AEA3-71A3-412627B29EE1}"/>
              </a:ext>
            </a:extLst>
          </p:cNvPr>
          <p:cNvSpPr txBox="1"/>
          <p:nvPr/>
        </p:nvSpPr>
        <p:spPr>
          <a:xfrm>
            <a:off x="7517428" y="3983510"/>
            <a:ext cx="3412645" cy="646331"/>
          </a:xfrm>
          <a:prstGeom prst="rect">
            <a:avLst/>
          </a:prstGeom>
          <a:noFill/>
        </p:spPr>
        <p:txBody>
          <a:bodyPr wrap="square" rtlCol="0">
            <a:spAutoFit/>
          </a:bodyPr>
          <a:lstStyle/>
          <a:p>
            <a:r>
              <a:rPr lang="zh-CN" altLang="en-US" sz="3600" dirty="0">
                <a:solidFill>
                  <a:srgbClr val="023D8D"/>
                </a:solidFill>
                <a:latin typeface="思源黑体 CN Medium" panose="020B0600000000000000" pitchFamily="34" charset="-122"/>
                <a:ea typeface="思源黑体 CN Medium" panose="020B0600000000000000" pitchFamily="34" charset="-122"/>
              </a:rPr>
              <a:t>飞机种类多样</a:t>
            </a:r>
          </a:p>
        </p:txBody>
      </p:sp>
    </p:spTree>
    <p:extLst>
      <p:ext uri="{BB962C8B-B14F-4D97-AF65-F5344CB8AC3E}">
        <p14:creationId xmlns:p14="http://schemas.microsoft.com/office/powerpoint/2010/main" val="189183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房子和树&#10;&#10;描述已自动生成">
            <a:extLst>
              <a:ext uri="{FF2B5EF4-FFF2-40B4-BE49-F238E27FC236}">
                <a16:creationId xmlns:a16="http://schemas.microsoft.com/office/drawing/2014/main" id="{0B78D2AB-6352-E4F0-1FA7-17336540C4B9}"/>
              </a:ext>
            </a:extLst>
          </p:cNvPr>
          <p:cNvPicPr>
            <a:picLocks noChangeAspect="1"/>
          </p:cNvPicPr>
          <p:nvPr/>
        </p:nvPicPr>
        <p:blipFill rotWithShape="1">
          <a:blip r:embed="rId2" cstate="screen">
            <a:alphaModFix/>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任意多边形: 形状 3">
            <a:extLst>
              <a:ext uri="{FF2B5EF4-FFF2-40B4-BE49-F238E27FC236}">
                <a16:creationId xmlns:a16="http://schemas.microsoft.com/office/drawing/2014/main" id="{E26C2B64-FBDF-656E-B85F-060C96DA2C6C}"/>
              </a:ext>
            </a:extLst>
          </p:cNvPr>
          <p:cNvSpPr/>
          <p:nvPr/>
        </p:nvSpPr>
        <p:spPr>
          <a:xfrm>
            <a:off x="-11313" y="-1"/>
            <a:ext cx="12192000" cy="6858000"/>
          </a:xfrm>
          <a:custGeom>
            <a:avLst/>
            <a:gdLst>
              <a:gd name="connsiteX0" fmla="*/ 0 w 11640490"/>
              <a:gd name="connsiteY0" fmla="*/ 0 h 6858000"/>
              <a:gd name="connsiteX1" fmla="*/ 11640490 w 11640490"/>
              <a:gd name="connsiteY1" fmla="*/ 0 h 6858000"/>
              <a:gd name="connsiteX2" fmla="*/ 11640490 w 11640490"/>
              <a:gd name="connsiteY2" fmla="*/ 6858000 h 6858000"/>
              <a:gd name="connsiteX3" fmla="*/ 0 w 116404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640490" h="6858000">
                <a:moveTo>
                  <a:pt x="0" y="0"/>
                </a:moveTo>
                <a:lnTo>
                  <a:pt x="11640490" y="0"/>
                </a:lnTo>
                <a:lnTo>
                  <a:pt x="11640490" y="6858000"/>
                </a:lnTo>
                <a:lnTo>
                  <a:pt x="0" y="6858000"/>
                </a:lnTo>
                <a:close/>
              </a:path>
            </a:pathLst>
          </a:custGeom>
          <a:gradFill flip="none" rotWithShape="1">
            <a:gsLst>
              <a:gs pos="0">
                <a:schemeClr val="bg1"/>
              </a:gs>
              <a:gs pos="100000">
                <a:schemeClr val="bg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hidden="1">
            <a:extLst>
              <a:ext uri="{FF2B5EF4-FFF2-40B4-BE49-F238E27FC236}">
                <a16:creationId xmlns:a16="http://schemas.microsoft.com/office/drawing/2014/main" id="{2B9729B0-EC1D-CA99-D029-35F837AED966}"/>
              </a:ext>
            </a:extLst>
          </p:cNvPr>
          <p:cNvSpPr txBox="1"/>
          <p:nvPr/>
        </p:nvSpPr>
        <p:spPr>
          <a:xfrm>
            <a:off x="6107314" y="-499533"/>
            <a:ext cx="5476875" cy="7540526"/>
          </a:xfrm>
          <a:prstGeom prst="rect">
            <a:avLst/>
          </a:prstGeom>
          <a:noFill/>
        </p:spPr>
        <p:txBody>
          <a:bodyPr wrap="square" rtlCol="0">
            <a:spAutoFit/>
          </a:bodyPr>
          <a:lstStyle/>
          <a:p>
            <a:r>
              <a:rPr lang="en-US" altLang="zh-CN" sz="48400" dirty="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a:t>
            </a:r>
            <a:r>
              <a:rPr lang="en-US" altLang="zh-CN" sz="48400" dirty="0">
                <a:solidFill>
                  <a:srgbClr val="023D8D"/>
                </a:solidFill>
                <a:latin typeface="站酷小薇LOGO体" panose="02010600010101010101" pitchFamily="2" charset="-122"/>
                <a:ea typeface="站酷小薇LOGO体" panose="02010600010101010101" pitchFamily="2" charset="-122"/>
              </a:rPr>
              <a:t>3</a:t>
            </a:r>
            <a:endParaRPr lang="zh-CN" altLang="en-US" sz="48400" dirty="0">
              <a:solidFill>
                <a:srgbClr val="023D8D"/>
              </a:solidFill>
              <a:latin typeface="站酷小薇LOGO体" panose="02010600010101010101" pitchFamily="2" charset="-122"/>
              <a:ea typeface="站酷小薇LOGO体" panose="02010600010101010101" pitchFamily="2" charset="-122"/>
            </a:endParaRPr>
          </a:p>
        </p:txBody>
      </p:sp>
      <p:grpSp>
        <p:nvGrpSpPr>
          <p:cNvPr id="12" name="组合 11">
            <a:extLst>
              <a:ext uri="{FF2B5EF4-FFF2-40B4-BE49-F238E27FC236}">
                <a16:creationId xmlns:a16="http://schemas.microsoft.com/office/drawing/2014/main" id="{350652D7-A343-45F3-762A-A51F21E04D2B}"/>
              </a:ext>
            </a:extLst>
          </p:cNvPr>
          <p:cNvGrpSpPr/>
          <p:nvPr/>
        </p:nvGrpSpPr>
        <p:grpSpPr>
          <a:xfrm>
            <a:off x="6107314" y="-751581"/>
            <a:ext cx="5222939" cy="7376160"/>
            <a:chOff x="6107314" y="-499533"/>
            <a:chExt cx="5222939" cy="7376160"/>
          </a:xfrm>
        </p:grpSpPr>
        <p:sp>
          <p:nvSpPr>
            <p:cNvPr id="3" name="文本框 2">
              <a:extLst>
                <a:ext uri="{FF2B5EF4-FFF2-40B4-BE49-F238E27FC236}">
                  <a16:creationId xmlns:a16="http://schemas.microsoft.com/office/drawing/2014/main" id="{542EA80C-EAF4-25A9-DEFE-F26D168D9C62}"/>
                </a:ext>
              </a:extLst>
            </p:cNvPr>
            <p:cNvSpPr txBox="1"/>
            <p:nvPr/>
          </p:nvSpPr>
          <p:spPr>
            <a:xfrm>
              <a:off x="6107314" y="-499533"/>
              <a:ext cx="2628964" cy="7376160"/>
            </a:xfrm>
            <a:prstGeom prst="rect">
              <a:avLst/>
            </a:prstGeom>
            <a:noFill/>
          </p:spPr>
          <p:txBody>
            <a:bodyPr wrap="square" rtlCol="0">
              <a:spAutoFit/>
            </a:bodyPr>
            <a:lstStyle/>
            <a:p>
              <a:r>
                <a:rPr lang="en-US" altLang="zh-CN"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sp>
          <p:nvSpPr>
            <p:cNvPr id="5" name="文本框 4">
              <a:extLst>
                <a:ext uri="{FF2B5EF4-FFF2-40B4-BE49-F238E27FC236}">
                  <a16:creationId xmlns:a16="http://schemas.microsoft.com/office/drawing/2014/main" id="{1BC31722-8005-9E65-1D6F-920D18F1DEF8}"/>
                </a:ext>
              </a:extLst>
            </p:cNvPr>
            <p:cNvSpPr txBox="1"/>
            <p:nvPr/>
          </p:nvSpPr>
          <p:spPr>
            <a:xfrm>
              <a:off x="8736214" y="-499533"/>
              <a:ext cx="2594039" cy="7376160"/>
            </a:xfrm>
            <a:prstGeom prst="rect">
              <a:avLst/>
            </a:prstGeom>
            <a:noFill/>
          </p:spPr>
          <p:txBody>
            <a:bodyPr wrap="square" rtlCol="0">
              <a:spAutoFit/>
            </a:bodyPr>
            <a:lstStyle/>
            <a:p>
              <a:r>
                <a:rPr lang="en-US" altLang="zh-CN" sz="4840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3</a:t>
              </a:r>
              <a:endParaRPr lang="zh-CN" altLang="en-US" sz="48400" dirty="0">
                <a:solidFill>
                  <a:srgbClr val="023D8D"/>
                </a:solidFill>
                <a:effectLst/>
                <a:latin typeface="站酷小薇LOGO体" panose="02010600010101010101" pitchFamily="2" charset="-122"/>
                <a:ea typeface="站酷小薇LOGO体" panose="02010600010101010101" pitchFamily="2" charset="-122"/>
              </a:endParaRPr>
            </a:p>
          </p:txBody>
        </p:sp>
      </p:grpSp>
      <p:sp>
        <p:nvSpPr>
          <p:cNvPr id="6" name="矩形 5">
            <a:extLst>
              <a:ext uri="{FF2B5EF4-FFF2-40B4-BE49-F238E27FC236}">
                <a16:creationId xmlns:a16="http://schemas.microsoft.com/office/drawing/2014/main" id="{173B98C8-28DB-9EB7-58DA-D199C7B8EC05}"/>
              </a:ext>
            </a:extLst>
          </p:cNvPr>
          <p:cNvSpPr/>
          <p:nvPr/>
        </p:nvSpPr>
        <p:spPr>
          <a:xfrm>
            <a:off x="0" y="6092226"/>
            <a:ext cx="12192000" cy="775299"/>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包含 游戏机, 笔记本, 钟表&#10;&#10;描述已自动生成">
            <a:extLst>
              <a:ext uri="{FF2B5EF4-FFF2-40B4-BE49-F238E27FC236}">
                <a16:creationId xmlns:a16="http://schemas.microsoft.com/office/drawing/2014/main" id="{52946A4C-0726-35C9-FDE8-D92289DCEE8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609601" y="6228501"/>
            <a:ext cx="2816994" cy="550020"/>
          </a:xfrm>
          <a:prstGeom prst="rect">
            <a:avLst/>
          </a:prstGeom>
        </p:spPr>
      </p:pic>
      <p:pic>
        <p:nvPicPr>
          <p:cNvPr id="11" name="图片 10" descr="文本&#10;&#10;描述已自动生成">
            <a:extLst>
              <a:ext uri="{FF2B5EF4-FFF2-40B4-BE49-F238E27FC236}">
                <a16:creationId xmlns:a16="http://schemas.microsoft.com/office/drawing/2014/main" id="{56DAF2A7-7DB3-8331-8E56-B4815B2C8A0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95858" y="6049852"/>
            <a:ext cx="2186542" cy="930495"/>
          </a:xfrm>
          <a:prstGeom prst="rect">
            <a:avLst/>
          </a:prstGeom>
        </p:spPr>
      </p:pic>
      <p:sp>
        <p:nvSpPr>
          <p:cNvPr id="13" name="文本框 12">
            <a:extLst>
              <a:ext uri="{FF2B5EF4-FFF2-40B4-BE49-F238E27FC236}">
                <a16:creationId xmlns:a16="http://schemas.microsoft.com/office/drawing/2014/main" id="{43605CA6-B2DA-ABA0-5F94-CFB7B457C85B}"/>
              </a:ext>
            </a:extLst>
          </p:cNvPr>
          <p:cNvSpPr txBox="1"/>
          <p:nvPr/>
        </p:nvSpPr>
        <p:spPr>
          <a:xfrm>
            <a:off x="819256" y="2521000"/>
            <a:ext cx="4457488" cy="830997"/>
          </a:xfrm>
          <a:prstGeom prst="rect">
            <a:avLst/>
          </a:prstGeom>
          <a:noFill/>
        </p:spPr>
        <p:txBody>
          <a:bodyPr wrap="square" rtlCol="0">
            <a:spAutoFit/>
          </a:bodyPr>
          <a:lstStyle/>
          <a:p>
            <a:pPr algn="ctr"/>
            <a:r>
              <a:rPr lang="zh-CN" altLang="en-US" sz="4800" dirty="0">
                <a:solidFill>
                  <a:srgbClr val="023D8D"/>
                </a:solidFill>
                <a:latin typeface="思源黑体 CN Medium" panose="020B0600000000000000" pitchFamily="34" charset="-122"/>
                <a:ea typeface="思源黑体 CN Medium" panose="020B0600000000000000" pitchFamily="34" charset="-122"/>
              </a:rPr>
              <a:t>优化改进</a:t>
            </a:r>
          </a:p>
        </p:txBody>
      </p:sp>
      <p:cxnSp>
        <p:nvCxnSpPr>
          <p:cNvPr id="14" name="直接连接符 13">
            <a:extLst>
              <a:ext uri="{FF2B5EF4-FFF2-40B4-BE49-F238E27FC236}">
                <a16:creationId xmlns:a16="http://schemas.microsoft.com/office/drawing/2014/main" id="{BCDD44EB-9127-681F-2041-CF6AE2554028}"/>
              </a:ext>
            </a:extLst>
          </p:cNvPr>
          <p:cNvCxnSpPr>
            <a:cxnSpLocks/>
          </p:cNvCxnSpPr>
          <p:nvPr/>
        </p:nvCxnSpPr>
        <p:spPr>
          <a:xfrm>
            <a:off x="2229853" y="3655771"/>
            <a:ext cx="1636295" cy="0"/>
          </a:xfrm>
          <a:prstGeom prst="line">
            <a:avLst/>
          </a:prstGeom>
          <a:ln w="38100">
            <a:solidFill>
              <a:srgbClr val="023D8D"/>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433FCB1-8772-5FB6-01E7-95825AB0ECA1}"/>
              </a:ext>
            </a:extLst>
          </p:cNvPr>
          <p:cNvSpPr txBox="1"/>
          <p:nvPr/>
        </p:nvSpPr>
        <p:spPr>
          <a:xfrm>
            <a:off x="1333500" y="3228944"/>
            <a:ext cx="3492500" cy="338554"/>
          </a:xfrm>
          <a:prstGeom prst="rect">
            <a:avLst/>
          </a:prstGeom>
          <a:noFill/>
        </p:spPr>
        <p:txBody>
          <a:bodyPr wrap="square" rtlCol="0">
            <a:spAutoFit/>
          </a:bodyPr>
          <a:lstStyle/>
          <a:p>
            <a:pPr algn="dist"/>
            <a:r>
              <a:rPr lang="en-US" altLang="zh-CN" sz="1600" dirty="0">
                <a:solidFill>
                  <a:srgbClr val="0351B9"/>
                </a:solidFill>
                <a:latin typeface="思源黑体 CN Light" panose="020B0300000000000000" pitchFamily="34" charset="-122"/>
                <a:ea typeface="思源黑体 CN Light" panose="020B0300000000000000" pitchFamily="34" charset="-122"/>
              </a:rPr>
              <a:t>Optimization improvements</a:t>
            </a:r>
            <a:endParaRPr lang="zh-CN" altLang="en-US" sz="1600" dirty="0">
              <a:solidFill>
                <a:srgbClr val="0351B9"/>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869643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树林前的花园和建筑&#10;&#10;描述已自动生成">
            <a:extLst>
              <a:ext uri="{FF2B5EF4-FFF2-40B4-BE49-F238E27FC236}">
                <a16:creationId xmlns:a16="http://schemas.microsoft.com/office/drawing/2014/main" id="{FF22929A-DF45-19BF-7439-7F07A064A4C6}"/>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13942" y="1"/>
            <a:ext cx="12192000" cy="6858000"/>
          </a:xfrm>
          <a:prstGeom prst="rect">
            <a:avLst/>
          </a:prstGeom>
        </p:spPr>
      </p:pic>
      <p:sp>
        <p:nvSpPr>
          <p:cNvPr id="2" name="椭圆 1">
            <a:extLst>
              <a:ext uri="{FF2B5EF4-FFF2-40B4-BE49-F238E27FC236}">
                <a16:creationId xmlns:a16="http://schemas.microsoft.com/office/drawing/2014/main" id="{974AF984-0B35-03A4-E53D-E4437AE148BC}"/>
              </a:ext>
            </a:extLst>
          </p:cNvPr>
          <p:cNvSpPr/>
          <p:nvPr/>
        </p:nvSpPr>
        <p:spPr>
          <a:xfrm>
            <a:off x="4819650" y="2152650"/>
            <a:ext cx="2552700" cy="2552700"/>
          </a:xfrm>
          <a:prstGeom prst="ellipse">
            <a:avLst/>
          </a:prstGeom>
          <a:gradFill flip="none" rotWithShape="1">
            <a:gsLst>
              <a:gs pos="0">
                <a:srgbClr val="0351B9"/>
              </a:gs>
              <a:gs pos="74000">
                <a:srgbClr val="046CF6"/>
              </a:gs>
            </a:gsLst>
            <a:lin ang="10800000" scaled="1"/>
            <a:tileRect/>
          </a:gradFill>
          <a:ln>
            <a:noFill/>
          </a:ln>
          <a:effectLst>
            <a:outerShdw blurRad="254000" dist="127000" dir="5400000" algn="t" rotWithShape="0">
              <a:srgbClr val="0351B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7B00FA13-5CDC-2177-5445-DCCF1C46D86A}"/>
              </a:ext>
            </a:extLst>
          </p:cNvPr>
          <p:cNvSpPr/>
          <p:nvPr/>
        </p:nvSpPr>
        <p:spPr>
          <a:xfrm>
            <a:off x="609600" y="1503760"/>
            <a:ext cx="5062538" cy="3850481"/>
          </a:xfrm>
          <a:custGeom>
            <a:avLst/>
            <a:gdLst>
              <a:gd name="connsiteX0" fmla="*/ 305998 w 5062538"/>
              <a:gd name="connsiteY0" fmla="*/ 0 h 3850481"/>
              <a:gd name="connsiteX1" fmla="*/ 4756540 w 5062538"/>
              <a:gd name="connsiteY1" fmla="*/ 0 h 3850481"/>
              <a:gd name="connsiteX2" fmla="*/ 5062538 w 5062538"/>
              <a:gd name="connsiteY2" fmla="*/ 305998 h 3850481"/>
              <a:gd name="connsiteX3" fmla="*/ 5062538 w 5062538"/>
              <a:gd name="connsiteY3" fmla="*/ 459759 h 3850481"/>
              <a:gd name="connsiteX4" fmla="*/ 5032501 w 5062538"/>
              <a:gd name="connsiteY4" fmla="*/ 467482 h 3850481"/>
              <a:gd name="connsiteX5" fmla="*/ 3960019 w 5062538"/>
              <a:gd name="connsiteY5" fmla="*/ 1925240 h 3850481"/>
              <a:gd name="connsiteX6" fmla="*/ 5032501 w 5062538"/>
              <a:gd name="connsiteY6" fmla="*/ 3382998 h 3850481"/>
              <a:gd name="connsiteX7" fmla="*/ 5062538 w 5062538"/>
              <a:gd name="connsiteY7" fmla="*/ 3390722 h 3850481"/>
              <a:gd name="connsiteX8" fmla="*/ 5062538 w 5062538"/>
              <a:gd name="connsiteY8" fmla="*/ 3544483 h 3850481"/>
              <a:gd name="connsiteX9" fmla="*/ 4756540 w 5062538"/>
              <a:gd name="connsiteY9" fmla="*/ 3850481 h 3850481"/>
              <a:gd name="connsiteX10" fmla="*/ 305998 w 5062538"/>
              <a:gd name="connsiteY10" fmla="*/ 3850481 h 3850481"/>
              <a:gd name="connsiteX11" fmla="*/ 0 w 5062538"/>
              <a:gd name="connsiteY11" fmla="*/ 3544483 h 3850481"/>
              <a:gd name="connsiteX12" fmla="*/ 0 w 5062538"/>
              <a:gd name="connsiteY12" fmla="*/ 305998 h 3850481"/>
              <a:gd name="connsiteX13" fmla="*/ 305998 w 5062538"/>
              <a:gd name="connsiteY13" fmla="*/ 0 h 38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2538" h="3850481">
                <a:moveTo>
                  <a:pt x="305998" y="0"/>
                </a:moveTo>
                <a:lnTo>
                  <a:pt x="4756540" y="0"/>
                </a:lnTo>
                <a:cubicBezTo>
                  <a:pt x="4925538" y="0"/>
                  <a:pt x="5062538" y="137000"/>
                  <a:pt x="5062538" y="305998"/>
                </a:cubicBezTo>
                <a:lnTo>
                  <a:pt x="5062538" y="459759"/>
                </a:lnTo>
                <a:lnTo>
                  <a:pt x="5032501" y="467482"/>
                </a:lnTo>
                <a:cubicBezTo>
                  <a:pt x="4411159" y="660740"/>
                  <a:pt x="3960019" y="1240305"/>
                  <a:pt x="3960019" y="1925240"/>
                </a:cubicBezTo>
                <a:cubicBezTo>
                  <a:pt x="3960019" y="2610175"/>
                  <a:pt x="4411159" y="3189741"/>
                  <a:pt x="5032501" y="3382998"/>
                </a:cubicBezTo>
                <a:lnTo>
                  <a:pt x="5062538" y="3390722"/>
                </a:lnTo>
                <a:lnTo>
                  <a:pt x="5062538" y="3544483"/>
                </a:lnTo>
                <a:cubicBezTo>
                  <a:pt x="5062538" y="3713481"/>
                  <a:pt x="4925538" y="3850481"/>
                  <a:pt x="4756540" y="3850481"/>
                </a:cubicBezTo>
                <a:lnTo>
                  <a:pt x="305998" y="3850481"/>
                </a:lnTo>
                <a:cubicBezTo>
                  <a:pt x="137000" y="3850481"/>
                  <a:pt x="0" y="3713481"/>
                  <a:pt x="0" y="3544483"/>
                </a:cubicBezTo>
                <a:lnTo>
                  <a:pt x="0" y="305998"/>
                </a:lnTo>
                <a:cubicBezTo>
                  <a:pt x="0" y="137000"/>
                  <a:pt x="137000" y="0"/>
                  <a:pt x="305998" y="0"/>
                </a:cubicBezTo>
                <a:close/>
              </a:path>
            </a:pathLst>
          </a:cu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3">
            <a:extLst>
              <a:ext uri="{FF2B5EF4-FFF2-40B4-BE49-F238E27FC236}">
                <a16:creationId xmlns:a16="http://schemas.microsoft.com/office/drawing/2014/main" id="{60DDA2A5-F3EF-27DE-6921-1F39D33E38A7}"/>
              </a:ext>
            </a:extLst>
          </p:cNvPr>
          <p:cNvSpPr/>
          <p:nvPr/>
        </p:nvSpPr>
        <p:spPr>
          <a:xfrm>
            <a:off x="6519863" y="1503760"/>
            <a:ext cx="5062537" cy="3850481"/>
          </a:xfrm>
          <a:custGeom>
            <a:avLst/>
            <a:gdLst>
              <a:gd name="connsiteX0" fmla="*/ 305998 w 5062537"/>
              <a:gd name="connsiteY0" fmla="*/ 0 h 3850481"/>
              <a:gd name="connsiteX1" fmla="*/ 4756539 w 5062537"/>
              <a:gd name="connsiteY1" fmla="*/ 0 h 3850481"/>
              <a:gd name="connsiteX2" fmla="*/ 5062537 w 5062537"/>
              <a:gd name="connsiteY2" fmla="*/ 305998 h 3850481"/>
              <a:gd name="connsiteX3" fmla="*/ 5062537 w 5062537"/>
              <a:gd name="connsiteY3" fmla="*/ 3544483 h 3850481"/>
              <a:gd name="connsiteX4" fmla="*/ 4756539 w 5062537"/>
              <a:gd name="connsiteY4" fmla="*/ 3850481 h 3850481"/>
              <a:gd name="connsiteX5" fmla="*/ 305998 w 5062537"/>
              <a:gd name="connsiteY5" fmla="*/ 3850481 h 3850481"/>
              <a:gd name="connsiteX6" fmla="*/ 0 w 5062537"/>
              <a:gd name="connsiteY6" fmla="*/ 3544483 h 3850481"/>
              <a:gd name="connsiteX7" fmla="*/ 0 w 5062537"/>
              <a:gd name="connsiteY7" fmla="*/ 3390722 h 3850481"/>
              <a:gd name="connsiteX8" fmla="*/ 30037 w 5062537"/>
              <a:gd name="connsiteY8" fmla="*/ 3382998 h 3850481"/>
              <a:gd name="connsiteX9" fmla="*/ 1102519 w 5062537"/>
              <a:gd name="connsiteY9" fmla="*/ 1925240 h 3850481"/>
              <a:gd name="connsiteX10" fmla="*/ 30037 w 5062537"/>
              <a:gd name="connsiteY10" fmla="*/ 467482 h 3850481"/>
              <a:gd name="connsiteX11" fmla="*/ 0 w 5062537"/>
              <a:gd name="connsiteY11" fmla="*/ 459759 h 3850481"/>
              <a:gd name="connsiteX12" fmla="*/ 0 w 5062537"/>
              <a:gd name="connsiteY12" fmla="*/ 305998 h 3850481"/>
              <a:gd name="connsiteX13" fmla="*/ 305998 w 5062537"/>
              <a:gd name="connsiteY13" fmla="*/ 0 h 38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2537" h="3850481">
                <a:moveTo>
                  <a:pt x="305998" y="0"/>
                </a:moveTo>
                <a:lnTo>
                  <a:pt x="4756539" y="0"/>
                </a:lnTo>
                <a:cubicBezTo>
                  <a:pt x="4925537" y="0"/>
                  <a:pt x="5062537" y="137000"/>
                  <a:pt x="5062537" y="305998"/>
                </a:cubicBezTo>
                <a:lnTo>
                  <a:pt x="5062537" y="3544483"/>
                </a:lnTo>
                <a:cubicBezTo>
                  <a:pt x="5062537" y="3713481"/>
                  <a:pt x="4925537" y="3850481"/>
                  <a:pt x="4756539" y="3850481"/>
                </a:cubicBezTo>
                <a:lnTo>
                  <a:pt x="305998" y="3850481"/>
                </a:lnTo>
                <a:cubicBezTo>
                  <a:pt x="137000" y="3850481"/>
                  <a:pt x="0" y="3713481"/>
                  <a:pt x="0" y="3544483"/>
                </a:cubicBezTo>
                <a:lnTo>
                  <a:pt x="0" y="3390722"/>
                </a:lnTo>
                <a:lnTo>
                  <a:pt x="30037" y="3382998"/>
                </a:lnTo>
                <a:cubicBezTo>
                  <a:pt x="651379" y="3189741"/>
                  <a:pt x="1102519" y="2610175"/>
                  <a:pt x="1102519" y="1925240"/>
                </a:cubicBezTo>
                <a:cubicBezTo>
                  <a:pt x="1102519" y="1240305"/>
                  <a:pt x="651379" y="660740"/>
                  <a:pt x="30037" y="467482"/>
                </a:cubicBezTo>
                <a:lnTo>
                  <a:pt x="0" y="459759"/>
                </a:lnTo>
                <a:lnTo>
                  <a:pt x="0" y="305998"/>
                </a:lnTo>
                <a:cubicBezTo>
                  <a:pt x="0" y="137000"/>
                  <a:pt x="137000" y="0"/>
                  <a:pt x="305998" y="0"/>
                </a:cubicBezTo>
                <a:close/>
              </a:path>
            </a:pathLst>
          </a:cu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a:extLst>
              <a:ext uri="{FF2B5EF4-FFF2-40B4-BE49-F238E27FC236}">
                <a16:creationId xmlns:a16="http://schemas.microsoft.com/office/drawing/2014/main" id="{2BC670D9-2670-C808-07E7-1411E33B714E}"/>
              </a:ext>
            </a:extLst>
          </p:cNvPr>
          <p:cNvSpPr txBox="1"/>
          <p:nvPr/>
        </p:nvSpPr>
        <p:spPr>
          <a:xfrm>
            <a:off x="5266480" y="2767281"/>
            <a:ext cx="1659040" cy="1323439"/>
          </a:xfrm>
          <a:prstGeom prst="rect">
            <a:avLst/>
          </a:prstGeom>
          <a:noFill/>
        </p:spPr>
        <p:txBody>
          <a:bodyPr wrap="square" rtlCol="0">
            <a:spAutoFit/>
          </a:bodyPr>
          <a:lstStyle/>
          <a:p>
            <a:r>
              <a:rPr lang="en-US" altLang="zh-CN" sz="8000" dirty="0">
                <a:solidFill>
                  <a:schemeClr val="bg1"/>
                </a:solidFill>
                <a:latin typeface="站酷小薇LOGO体" panose="02010600010101010101" pitchFamily="2" charset="-122"/>
                <a:ea typeface="站酷小薇LOGO体" panose="02010600010101010101" pitchFamily="2" charset="-122"/>
              </a:rPr>
              <a:t>VS</a:t>
            </a:r>
            <a:endParaRPr lang="zh-CN" altLang="en-US" sz="8000" dirty="0">
              <a:solidFill>
                <a:schemeClr val="bg1"/>
              </a:solidFill>
              <a:latin typeface="站酷小薇LOGO体" panose="02010600010101010101" pitchFamily="2" charset="-122"/>
              <a:ea typeface="站酷小薇LOGO体" panose="02010600010101010101" pitchFamily="2" charset="-122"/>
            </a:endParaRPr>
          </a:p>
        </p:txBody>
      </p:sp>
      <p:sp>
        <p:nvSpPr>
          <p:cNvPr id="6" name="文本框 5">
            <a:extLst>
              <a:ext uri="{FF2B5EF4-FFF2-40B4-BE49-F238E27FC236}">
                <a16:creationId xmlns:a16="http://schemas.microsoft.com/office/drawing/2014/main" id="{9EDDE10C-405B-B37C-0619-F161593EA331}"/>
              </a:ext>
            </a:extLst>
          </p:cNvPr>
          <p:cNvSpPr txBox="1"/>
          <p:nvPr/>
        </p:nvSpPr>
        <p:spPr>
          <a:xfrm>
            <a:off x="1032272" y="1912949"/>
            <a:ext cx="1820044" cy="707886"/>
          </a:xfrm>
          <a:prstGeom prst="rect">
            <a:avLst/>
          </a:prstGeom>
          <a:noFill/>
        </p:spPr>
        <p:txBody>
          <a:bodyPr wrap="square" rtlCol="0">
            <a:spAutoFit/>
          </a:bodyPr>
          <a:lstStyle/>
          <a:p>
            <a:r>
              <a:rPr lang="zh-CN" altLang="en-US" sz="4000" dirty="0">
                <a:solidFill>
                  <a:schemeClr val="bg1"/>
                </a:solidFill>
                <a:latin typeface="思源黑体 CN Medium" panose="020B0600000000000000" pitchFamily="34" charset="-122"/>
                <a:ea typeface="思源黑体 CN Medium" panose="020B0600000000000000" pitchFamily="34" charset="-122"/>
              </a:rPr>
              <a:t>不足</a:t>
            </a:r>
          </a:p>
        </p:txBody>
      </p:sp>
      <p:sp>
        <p:nvSpPr>
          <p:cNvPr id="7" name="文本框 6">
            <a:extLst>
              <a:ext uri="{FF2B5EF4-FFF2-40B4-BE49-F238E27FC236}">
                <a16:creationId xmlns:a16="http://schemas.microsoft.com/office/drawing/2014/main" id="{6DF98199-ABCF-0DB5-D9B8-4341584D4B96}"/>
              </a:ext>
            </a:extLst>
          </p:cNvPr>
          <p:cNvSpPr txBox="1"/>
          <p:nvPr/>
        </p:nvSpPr>
        <p:spPr>
          <a:xfrm>
            <a:off x="7904536" y="1912949"/>
            <a:ext cx="1826419" cy="707886"/>
          </a:xfrm>
          <a:prstGeom prst="rect">
            <a:avLst/>
          </a:prstGeom>
          <a:noFill/>
        </p:spPr>
        <p:txBody>
          <a:bodyPr wrap="square" rtlCol="0">
            <a:spAutoFit/>
          </a:bodyPr>
          <a:lstStyle/>
          <a:p>
            <a:r>
              <a:rPr lang="zh-CN" altLang="en-US" sz="4000" dirty="0">
                <a:solidFill>
                  <a:schemeClr val="bg1"/>
                </a:solidFill>
                <a:latin typeface="思源黑体 CN Medium" panose="020B0600000000000000" pitchFamily="34" charset="-122"/>
                <a:ea typeface="思源黑体 CN Medium" panose="020B0600000000000000" pitchFamily="34" charset="-122"/>
              </a:rPr>
              <a:t>优化</a:t>
            </a:r>
          </a:p>
        </p:txBody>
      </p:sp>
      <p:cxnSp>
        <p:nvCxnSpPr>
          <p:cNvPr id="8" name="直接连接符 7">
            <a:extLst>
              <a:ext uri="{FF2B5EF4-FFF2-40B4-BE49-F238E27FC236}">
                <a16:creationId xmlns:a16="http://schemas.microsoft.com/office/drawing/2014/main" id="{219FE4E9-E22D-421B-F9F0-A6878202FF23}"/>
              </a:ext>
            </a:extLst>
          </p:cNvPr>
          <p:cNvCxnSpPr/>
          <p:nvPr/>
        </p:nvCxnSpPr>
        <p:spPr>
          <a:xfrm>
            <a:off x="1117997" y="2650331"/>
            <a:ext cx="29360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ED2B017-4025-CC9A-40D2-442F0B978A89}"/>
              </a:ext>
            </a:extLst>
          </p:cNvPr>
          <p:cNvCxnSpPr/>
          <p:nvPr/>
        </p:nvCxnSpPr>
        <p:spPr>
          <a:xfrm>
            <a:off x="8028361" y="2650331"/>
            <a:ext cx="29360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27E0CCF-4D64-386B-2025-699662C9EDF6}"/>
              </a:ext>
            </a:extLst>
          </p:cNvPr>
          <p:cNvSpPr txBox="1"/>
          <p:nvPr/>
        </p:nvSpPr>
        <p:spPr>
          <a:xfrm>
            <a:off x="1117997" y="3020141"/>
            <a:ext cx="3145678" cy="58477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1</a:t>
            </a:r>
            <a:r>
              <a:rPr lang="zh-CN" altLang="en-US" sz="1600" dirty="0">
                <a:solidFill>
                  <a:schemeClr val="bg1"/>
                </a:solidFill>
                <a:latin typeface="思源黑体 CN Light" panose="020B0300000000000000" pitchFamily="34" charset="-122"/>
                <a:ea typeface="思源黑体 CN Light" panose="020B0300000000000000" pitchFamily="34" charset="-122"/>
              </a:rPr>
              <a:t>、多种音乐同时播放造成游戏卡顿</a:t>
            </a:r>
          </a:p>
        </p:txBody>
      </p:sp>
      <p:sp>
        <p:nvSpPr>
          <p:cNvPr id="11" name="文本框 10">
            <a:extLst>
              <a:ext uri="{FF2B5EF4-FFF2-40B4-BE49-F238E27FC236}">
                <a16:creationId xmlns:a16="http://schemas.microsoft.com/office/drawing/2014/main" id="{BBEC698A-1722-549F-1FC8-E55B85ED8FF8}"/>
              </a:ext>
            </a:extLst>
          </p:cNvPr>
          <p:cNvSpPr txBox="1"/>
          <p:nvPr/>
        </p:nvSpPr>
        <p:spPr>
          <a:xfrm>
            <a:off x="1117997" y="4185283"/>
            <a:ext cx="3145678" cy="58477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2</a:t>
            </a:r>
            <a:r>
              <a:rPr lang="zh-CN" altLang="en-US" sz="1600" dirty="0">
                <a:solidFill>
                  <a:schemeClr val="bg1"/>
                </a:solidFill>
                <a:latin typeface="思源黑体 CN Light" panose="020B0300000000000000" pitchFamily="34" charset="-122"/>
                <a:ea typeface="思源黑体 CN Light" panose="020B0300000000000000" pitchFamily="34" charset="-122"/>
              </a:rPr>
              <a:t>、键盘操控不灵活，以及敌机子弹密集，不好躲避</a:t>
            </a:r>
          </a:p>
        </p:txBody>
      </p:sp>
      <p:sp>
        <p:nvSpPr>
          <p:cNvPr id="12" name="文本框 11">
            <a:extLst>
              <a:ext uri="{FF2B5EF4-FFF2-40B4-BE49-F238E27FC236}">
                <a16:creationId xmlns:a16="http://schemas.microsoft.com/office/drawing/2014/main" id="{3520F904-408E-D09A-581C-AA597D1CE5BA}"/>
              </a:ext>
            </a:extLst>
          </p:cNvPr>
          <p:cNvSpPr txBox="1"/>
          <p:nvPr/>
        </p:nvSpPr>
        <p:spPr>
          <a:xfrm>
            <a:off x="7904536" y="3020141"/>
            <a:ext cx="3145678" cy="830997"/>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1</a:t>
            </a:r>
            <a:r>
              <a:rPr lang="zh-CN" altLang="en-US" sz="1600" dirty="0">
                <a:solidFill>
                  <a:schemeClr val="bg1"/>
                </a:solidFill>
                <a:latin typeface="思源黑体 CN Light" panose="020B0300000000000000" pitchFamily="34" charset="-122"/>
                <a:ea typeface="思源黑体 CN Light" panose="020B0300000000000000" pitchFamily="34" charset="-122"/>
              </a:rPr>
              <a:t>、使用多线程</a:t>
            </a:r>
            <a:r>
              <a:rPr lang="en-US" altLang="zh-CN" sz="1600" dirty="0" err="1">
                <a:solidFill>
                  <a:schemeClr val="bg1"/>
                </a:solidFill>
                <a:latin typeface="思源黑体 CN Light" panose="020B0300000000000000" pitchFamily="34" charset="-122"/>
                <a:ea typeface="思源黑体 CN Light" panose="020B0300000000000000" pitchFamily="34" charset="-122"/>
              </a:rPr>
              <a:t>PlaySound</a:t>
            </a:r>
            <a:r>
              <a:rPr lang="zh-CN" altLang="en-US" sz="1600" dirty="0">
                <a:solidFill>
                  <a:schemeClr val="bg1"/>
                </a:solidFill>
                <a:latin typeface="思源黑体 CN Light" panose="020B0300000000000000" pitchFamily="34" charset="-122"/>
                <a:ea typeface="思源黑体 CN Light" panose="020B0300000000000000" pitchFamily="34" charset="-122"/>
              </a:rPr>
              <a:t>播放音效，</a:t>
            </a:r>
            <a:r>
              <a:rPr lang="en-US" altLang="zh-CN" sz="1600" dirty="0" err="1">
                <a:solidFill>
                  <a:schemeClr val="bg1"/>
                </a:solidFill>
                <a:latin typeface="思源黑体 CN Light" panose="020B0300000000000000" pitchFamily="34" charset="-122"/>
                <a:ea typeface="思源黑体 CN Light" panose="020B0300000000000000" pitchFamily="34" charset="-122"/>
              </a:rPr>
              <a:t>mciSendString</a:t>
            </a:r>
            <a:r>
              <a:rPr lang="zh-CN" altLang="en-US" sz="1600" dirty="0">
                <a:solidFill>
                  <a:schemeClr val="bg1"/>
                </a:solidFill>
                <a:latin typeface="思源黑体 CN Light" panose="020B0300000000000000" pitchFamily="34" charset="-122"/>
                <a:ea typeface="思源黑体 CN Light" panose="020B0300000000000000" pitchFamily="34" charset="-122"/>
              </a:rPr>
              <a:t>播放长的背景音乐解决了这个问题</a:t>
            </a:r>
          </a:p>
        </p:txBody>
      </p:sp>
      <p:sp>
        <p:nvSpPr>
          <p:cNvPr id="13" name="文本框 12">
            <a:extLst>
              <a:ext uri="{FF2B5EF4-FFF2-40B4-BE49-F238E27FC236}">
                <a16:creationId xmlns:a16="http://schemas.microsoft.com/office/drawing/2014/main" id="{2960ADA6-EB70-9C99-BC53-ADC06B9D09D8}"/>
              </a:ext>
            </a:extLst>
          </p:cNvPr>
          <p:cNvSpPr txBox="1"/>
          <p:nvPr/>
        </p:nvSpPr>
        <p:spPr>
          <a:xfrm>
            <a:off x="7904536" y="4062172"/>
            <a:ext cx="3145678" cy="58477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2</a:t>
            </a:r>
            <a:r>
              <a:rPr lang="zh-CN" altLang="en-US" sz="1600" dirty="0">
                <a:solidFill>
                  <a:schemeClr val="bg1"/>
                </a:solidFill>
                <a:latin typeface="思源黑体 CN Light" panose="020B0300000000000000" pitchFamily="34" charset="-122"/>
                <a:ea typeface="思源黑体 CN Light" panose="020B0300000000000000" pitchFamily="34" charset="-122"/>
              </a:rPr>
              <a:t>、使用鼠标操控，减小了碰撞判定区域，提高了游戏体验</a:t>
            </a:r>
          </a:p>
        </p:txBody>
      </p:sp>
      <p:sp>
        <p:nvSpPr>
          <p:cNvPr id="14" name="矩形 13">
            <a:extLst>
              <a:ext uri="{FF2B5EF4-FFF2-40B4-BE49-F238E27FC236}">
                <a16:creationId xmlns:a16="http://schemas.microsoft.com/office/drawing/2014/main" id="{BD586514-255E-8CCD-B0BE-674F9694D739}"/>
              </a:ext>
            </a:extLst>
          </p:cNvPr>
          <p:cNvSpPr/>
          <p:nvPr/>
        </p:nvSpPr>
        <p:spPr>
          <a:xfrm>
            <a:off x="0" y="6506731"/>
            <a:ext cx="12192000" cy="360794"/>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746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树林前的花园和建筑&#10;&#10;描述已自动生成">
            <a:extLst>
              <a:ext uri="{FF2B5EF4-FFF2-40B4-BE49-F238E27FC236}">
                <a16:creationId xmlns:a16="http://schemas.microsoft.com/office/drawing/2014/main" id="{FF22929A-DF45-19BF-7439-7F07A064A4C6}"/>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13942" y="1"/>
            <a:ext cx="12192000" cy="6858000"/>
          </a:xfrm>
          <a:prstGeom prst="rect">
            <a:avLst/>
          </a:prstGeom>
        </p:spPr>
      </p:pic>
      <p:sp>
        <p:nvSpPr>
          <p:cNvPr id="2" name="椭圆 1">
            <a:extLst>
              <a:ext uri="{FF2B5EF4-FFF2-40B4-BE49-F238E27FC236}">
                <a16:creationId xmlns:a16="http://schemas.microsoft.com/office/drawing/2014/main" id="{974AF984-0B35-03A4-E53D-E4437AE148BC}"/>
              </a:ext>
            </a:extLst>
          </p:cNvPr>
          <p:cNvSpPr/>
          <p:nvPr/>
        </p:nvSpPr>
        <p:spPr>
          <a:xfrm>
            <a:off x="4819650" y="2152650"/>
            <a:ext cx="2552700" cy="2552700"/>
          </a:xfrm>
          <a:prstGeom prst="ellipse">
            <a:avLst/>
          </a:prstGeom>
          <a:gradFill flip="none" rotWithShape="1">
            <a:gsLst>
              <a:gs pos="0">
                <a:srgbClr val="0351B9"/>
              </a:gs>
              <a:gs pos="74000">
                <a:srgbClr val="046CF6"/>
              </a:gs>
            </a:gsLst>
            <a:lin ang="10800000" scaled="1"/>
            <a:tileRect/>
          </a:gradFill>
          <a:ln>
            <a:noFill/>
          </a:ln>
          <a:effectLst>
            <a:outerShdw blurRad="254000" dist="127000" dir="5400000" algn="t" rotWithShape="0">
              <a:srgbClr val="0351B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7B00FA13-5CDC-2177-5445-DCCF1C46D86A}"/>
              </a:ext>
            </a:extLst>
          </p:cNvPr>
          <p:cNvSpPr/>
          <p:nvPr/>
        </p:nvSpPr>
        <p:spPr>
          <a:xfrm>
            <a:off x="609600" y="1503760"/>
            <a:ext cx="5062538" cy="3850481"/>
          </a:xfrm>
          <a:custGeom>
            <a:avLst/>
            <a:gdLst>
              <a:gd name="connsiteX0" fmla="*/ 305998 w 5062538"/>
              <a:gd name="connsiteY0" fmla="*/ 0 h 3850481"/>
              <a:gd name="connsiteX1" fmla="*/ 4756540 w 5062538"/>
              <a:gd name="connsiteY1" fmla="*/ 0 h 3850481"/>
              <a:gd name="connsiteX2" fmla="*/ 5062538 w 5062538"/>
              <a:gd name="connsiteY2" fmla="*/ 305998 h 3850481"/>
              <a:gd name="connsiteX3" fmla="*/ 5062538 w 5062538"/>
              <a:gd name="connsiteY3" fmla="*/ 459759 h 3850481"/>
              <a:gd name="connsiteX4" fmla="*/ 5032501 w 5062538"/>
              <a:gd name="connsiteY4" fmla="*/ 467482 h 3850481"/>
              <a:gd name="connsiteX5" fmla="*/ 3960019 w 5062538"/>
              <a:gd name="connsiteY5" fmla="*/ 1925240 h 3850481"/>
              <a:gd name="connsiteX6" fmla="*/ 5032501 w 5062538"/>
              <a:gd name="connsiteY6" fmla="*/ 3382998 h 3850481"/>
              <a:gd name="connsiteX7" fmla="*/ 5062538 w 5062538"/>
              <a:gd name="connsiteY7" fmla="*/ 3390722 h 3850481"/>
              <a:gd name="connsiteX8" fmla="*/ 5062538 w 5062538"/>
              <a:gd name="connsiteY8" fmla="*/ 3544483 h 3850481"/>
              <a:gd name="connsiteX9" fmla="*/ 4756540 w 5062538"/>
              <a:gd name="connsiteY9" fmla="*/ 3850481 h 3850481"/>
              <a:gd name="connsiteX10" fmla="*/ 305998 w 5062538"/>
              <a:gd name="connsiteY10" fmla="*/ 3850481 h 3850481"/>
              <a:gd name="connsiteX11" fmla="*/ 0 w 5062538"/>
              <a:gd name="connsiteY11" fmla="*/ 3544483 h 3850481"/>
              <a:gd name="connsiteX12" fmla="*/ 0 w 5062538"/>
              <a:gd name="connsiteY12" fmla="*/ 305998 h 3850481"/>
              <a:gd name="connsiteX13" fmla="*/ 305998 w 5062538"/>
              <a:gd name="connsiteY13" fmla="*/ 0 h 38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2538" h="3850481">
                <a:moveTo>
                  <a:pt x="305998" y="0"/>
                </a:moveTo>
                <a:lnTo>
                  <a:pt x="4756540" y="0"/>
                </a:lnTo>
                <a:cubicBezTo>
                  <a:pt x="4925538" y="0"/>
                  <a:pt x="5062538" y="137000"/>
                  <a:pt x="5062538" y="305998"/>
                </a:cubicBezTo>
                <a:lnTo>
                  <a:pt x="5062538" y="459759"/>
                </a:lnTo>
                <a:lnTo>
                  <a:pt x="5032501" y="467482"/>
                </a:lnTo>
                <a:cubicBezTo>
                  <a:pt x="4411159" y="660740"/>
                  <a:pt x="3960019" y="1240305"/>
                  <a:pt x="3960019" y="1925240"/>
                </a:cubicBezTo>
                <a:cubicBezTo>
                  <a:pt x="3960019" y="2610175"/>
                  <a:pt x="4411159" y="3189741"/>
                  <a:pt x="5032501" y="3382998"/>
                </a:cubicBezTo>
                <a:lnTo>
                  <a:pt x="5062538" y="3390722"/>
                </a:lnTo>
                <a:lnTo>
                  <a:pt x="5062538" y="3544483"/>
                </a:lnTo>
                <a:cubicBezTo>
                  <a:pt x="5062538" y="3713481"/>
                  <a:pt x="4925538" y="3850481"/>
                  <a:pt x="4756540" y="3850481"/>
                </a:cubicBezTo>
                <a:lnTo>
                  <a:pt x="305998" y="3850481"/>
                </a:lnTo>
                <a:cubicBezTo>
                  <a:pt x="137000" y="3850481"/>
                  <a:pt x="0" y="3713481"/>
                  <a:pt x="0" y="3544483"/>
                </a:cubicBezTo>
                <a:lnTo>
                  <a:pt x="0" y="305998"/>
                </a:lnTo>
                <a:cubicBezTo>
                  <a:pt x="0" y="137000"/>
                  <a:pt x="137000" y="0"/>
                  <a:pt x="305998" y="0"/>
                </a:cubicBezTo>
                <a:close/>
              </a:path>
            </a:pathLst>
          </a:cu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3">
            <a:extLst>
              <a:ext uri="{FF2B5EF4-FFF2-40B4-BE49-F238E27FC236}">
                <a16:creationId xmlns:a16="http://schemas.microsoft.com/office/drawing/2014/main" id="{60DDA2A5-F3EF-27DE-6921-1F39D33E38A7}"/>
              </a:ext>
            </a:extLst>
          </p:cNvPr>
          <p:cNvSpPr/>
          <p:nvPr/>
        </p:nvSpPr>
        <p:spPr>
          <a:xfrm>
            <a:off x="6519863" y="1503760"/>
            <a:ext cx="5062537" cy="3850481"/>
          </a:xfrm>
          <a:custGeom>
            <a:avLst/>
            <a:gdLst>
              <a:gd name="connsiteX0" fmla="*/ 305998 w 5062537"/>
              <a:gd name="connsiteY0" fmla="*/ 0 h 3850481"/>
              <a:gd name="connsiteX1" fmla="*/ 4756539 w 5062537"/>
              <a:gd name="connsiteY1" fmla="*/ 0 h 3850481"/>
              <a:gd name="connsiteX2" fmla="*/ 5062537 w 5062537"/>
              <a:gd name="connsiteY2" fmla="*/ 305998 h 3850481"/>
              <a:gd name="connsiteX3" fmla="*/ 5062537 w 5062537"/>
              <a:gd name="connsiteY3" fmla="*/ 3544483 h 3850481"/>
              <a:gd name="connsiteX4" fmla="*/ 4756539 w 5062537"/>
              <a:gd name="connsiteY4" fmla="*/ 3850481 h 3850481"/>
              <a:gd name="connsiteX5" fmla="*/ 305998 w 5062537"/>
              <a:gd name="connsiteY5" fmla="*/ 3850481 h 3850481"/>
              <a:gd name="connsiteX6" fmla="*/ 0 w 5062537"/>
              <a:gd name="connsiteY6" fmla="*/ 3544483 h 3850481"/>
              <a:gd name="connsiteX7" fmla="*/ 0 w 5062537"/>
              <a:gd name="connsiteY7" fmla="*/ 3390722 h 3850481"/>
              <a:gd name="connsiteX8" fmla="*/ 30037 w 5062537"/>
              <a:gd name="connsiteY8" fmla="*/ 3382998 h 3850481"/>
              <a:gd name="connsiteX9" fmla="*/ 1102519 w 5062537"/>
              <a:gd name="connsiteY9" fmla="*/ 1925240 h 3850481"/>
              <a:gd name="connsiteX10" fmla="*/ 30037 w 5062537"/>
              <a:gd name="connsiteY10" fmla="*/ 467482 h 3850481"/>
              <a:gd name="connsiteX11" fmla="*/ 0 w 5062537"/>
              <a:gd name="connsiteY11" fmla="*/ 459759 h 3850481"/>
              <a:gd name="connsiteX12" fmla="*/ 0 w 5062537"/>
              <a:gd name="connsiteY12" fmla="*/ 305998 h 3850481"/>
              <a:gd name="connsiteX13" fmla="*/ 305998 w 5062537"/>
              <a:gd name="connsiteY13" fmla="*/ 0 h 38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2537" h="3850481">
                <a:moveTo>
                  <a:pt x="305998" y="0"/>
                </a:moveTo>
                <a:lnTo>
                  <a:pt x="4756539" y="0"/>
                </a:lnTo>
                <a:cubicBezTo>
                  <a:pt x="4925537" y="0"/>
                  <a:pt x="5062537" y="137000"/>
                  <a:pt x="5062537" y="305998"/>
                </a:cubicBezTo>
                <a:lnTo>
                  <a:pt x="5062537" y="3544483"/>
                </a:lnTo>
                <a:cubicBezTo>
                  <a:pt x="5062537" y="3713481"/>
                  <a:pt x="4925537" y="3850481"/>
                  <a:pt x="4756539" y="3850481"/>
                </a:cubicBezTo>
                <a:lnTo>
                  <a:pt x="305998" y="3850481"/>
                </a:lnTo>
                <a:cubicBezTo>
                  <a:pt x="137000" y="3850481"/>
                  <a:pt x="0" y="3713481"/>
                  <a:pt x="0" y="3544483"/>
                </a:cubicBezTo>
                <a:lnTo>
                  <a:pt x="0" y="3390722"/>
                </a:lnTo>
                <a:lnTo>
                  <a:pt x="30037" y="3382998"/>
                </a:lnTo>
                <a:cubicBezTo>
                  <a:pt x="651379" y="3189741"/>
                  <a:pt x="1102519" y="2610175"/>
                  <a:pt x="1102519" y="1925240"/>
                </a:cubicBezTo>
                <a:cubicBezTo>
                  <a:pt x="1102519" y="1240305"/>
                  <a:pt x="651379" y="660740"/>
                  <a:pt x="30037" y="467482"/>
                </a:cubicBezTo>
                <a:lnTo>
                  <a:pt x="0" y="459759"/>
                </a:lnTo>
                <a:lnTo>
                  <a:pt x="0" y="305998"/>
                </a:lnTo>
                <a:cubicBezTo>
                  <a:pt x="0" y="137000"/>
                  <a:pt x="137000" y="0"/>
                  <a:pt x="305998" y="0"/>
                </a:cubicBezTo>
                <a:close/>
              </a:path>
            </a:pathLst>
          </a:cu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a:extLst>
              <a:ext uri="{FF2B5EF4-FFF2-40B4-BE49-F238E27FC236}">
                <a16:creationId xmlns:a16="http://schemas.microsoft.com/office/drawing/2014/main" id="{2BC670D9-2670-C808-07E7-1411E33B714E}"/>
              </a:ext>
            </a:extLst>
          </p:cNvPr>
          <p:cNvSpPr txBox="1"/>
          <p:nvPr/>
        </p:nvSpPr>
        <p:spPr>
          <a:xfrm>
            <a:off x="5266480" y="2767281"/>
            <a:ext cx="1659040" cy="1323439"/>
          </a:xfrm>
          <a:prstGeom prst="rect">
            <a:avLst/>
          </a:prstGeom>
          <a:noFill/>
        </p:spPr>
        <p:txBody>
          <a:bodyPr wrap="square" rtlCol="0">
            <a:spAutoFit/>
          </a:bodyPr>
          <a:lstStyle/>
          <a:p>
            <a:r>
              <a:rPr lang="en-US" altLang="zh-CN" sz="8000" dirty="0">
                <a:solidFill>
                  <a:schemeClr val="bg1"/>
                </a:solidFill>
                <a:latin typeface="站酷小薇LOGO体" panose="02010600010101010101" pitchFamily="2" charset="-122"/>
                <a:ea typeface="站酷小薇LOGO体" panose="02010600010101010101" pitchFamily="2" charset="-122"/>
              </a:rPr>
              <a:t>VS</a:t>
            </a:r>
            <a:endParaRPr lang="zh-CN" altLang="en-US" sz="8000" dirty="0">
              <a:solidFill>
                <a:schemeClr val="bg1"/>
              </a:solidFill>
              <a:latin typeface="站酷小薇LOGO体" panose="02010600010101010101" pitchFamily="2" charset="-122"/>
              <a:ea typeface="站酷小薇LOGO体" panose="02010600010101010101" pitchFamily="2" charset="-122"/>
            </a:endParaRPr>
          </a:p>
        </p:txBody>
      </p:sp>
      <p:sp>
        <p:nvSpPr>
          <p:cNvPr id="6" name="文本框 5">
            <a:extLst>
              <a:ext uri="{FF2B5EF4-FFF2-40B4-BE49-F238E27FC236}">
                <a16:creationId xmlns:a16="http://schemas.microsoft.com/office/drawing/2014/main" id="{9EDDE10C-405B-B37C-0619-F161593EA331}"/>
              </a:ext>
            </a:extLst>
          </p:cNvPr>
          <p:cNvSpPr txBox="1"/>
          <p:nvPr/>
        </p:nvSpPr>
        <p:spPr>
          <a:xfrm>
            <a:off x="1032272" y="1912949"/>
            <a:ext cx="1820044" cy="707886"/>
          </a:xfrm>
          <a:prstGeom prst="rect">
            <a:avLst/>
          </a:prstGeom>
          <a:noFill/>
        </p:spPr>
        <p:txBody>
          <a:bodyPr wrap="square" rtlCol="0">
            <a:spAutoFit/>
          </a:bodyPr>
          <a:lstStyle/>
          <a:p>
            <a:r>
              <a:rPr lang="zh-CN" altLang="en-US" sz="4000" dirty="0">
                <a:solidFill>
                  <a:schemeClr val="bg1"/>
                </a:solidFill>
                <a:latin typeface="思源黑体 CN Medium" panose="020B0600000000000000" pitchFamily="34" charset="-122"/>
                <a:ea typeface="思源黑体 CN Medium" panose="020B0600000000000000" pitchFamily="34" charset="-122"/>
              </a:rPr>
              <a:t>不足</a:t>
            </a:r>
          </a:p>
        </p:txBody>
      </p:sp>
      <p:sp>
        <p:nvSpPr>
          <p:cNvPr id="7" name="文本框 6">
            <a:extLst>
              <a:ext uri="{FF2B5EF4-FFF2-40B4-BE49-F238E27FC236}">
                <a16:creationId xmlns:a16="http://schemas.microsoft.com/office/drawing/2014/main" id="{6DF98199-ABCF-0DB5-D9B8-4341584D4B96}"/>
              </a:ext>
            </a:extLst>
          </p:cNvPr>
          <p:cNvSpPr txBox="1"/>
          <p:nvPr/>
        </p:nvSpPr>
        <p:spPr>
          <a:xfrm>
            <a:off x="7904536" y="1912949"/>
            <a:ext cx="1826419" cy="707886"/>
          </a:xfrm>
          <a:prstGeom prst="rect">
            <a:avLst/>
          </a:prstGeom>
          <a:noFill/>
        </p:spPr>
        <p:txBody>
          <a:bodyPr wrap="square" rtlCol="0">
            <a:spAutoFit/>
          </a:bodyPr>
          <a:lstStyle/>
          <a:p>
            <a:r>
              <a:rPr lang="zh-CN" altLang="en-US" sz="4000" dirty="0">
                <a:solidFill>
                  <a:schemeClr val="bg1"/>
                </a:solidFill>
                <a:latin typeface="思源黑体 CN Medium" panose="020B0600000000000000" pitchFamily="34" charset="-122"/>
                <a:ea typeface="思源黑体 CN Medium" panose="020B0600000000000000" pitchFamily="34" charset="-122"/>
              </a:rPr>
              <a:t>优化</a:t>
            </a:r>
          </a:p>
        </p:txBody>
      </p:sp>
      <p:cxnSp>
        <p:nvCxnSpPr>
          <p:cNvPr id="8" name="直接连接符 7">
            <a:extLst>
              <a:ext uri="{FF2B5EF4-FFF2-40B4-BE49-F238E27FC236}">
                <a16:creationId xmlns:a16="http://schemas.microsoft.com/office/drawing/2014/main" id="{219FE4E9-E22D-421B-F9F0-A6878202FF23}"/>
              </a:ext>
            </a:extLst>
          </p:cNvPr>
          <p:cNvCxnSpPr/>
          <p:nvPr/>
        </p:nvCxnSpPr>
        <p:spPr>
          <a:xfrm>
            <a:off x="1117997" y="2650331"/>
            <a:ext cx="29360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ED2B017-4025-CC9A-40D2-442F0B978A89}"/>
              </a:ext>
            </a:extLst>
          </p:cNvPr>
          <p:cNvCxnSpPr/>
          <p:nvPr/>
        </p:nvCxnSpPr>
        <p:spPr>
          <a:xfrm>
            <a:off x="8028361" y="2650331"/>
            <a:ext cx="29360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27E0CCF-4D64-386B-2025-699662C9EDF6}"/>
              </a:ext>
            </a:extLst>
          </p:cNvPr>
          <p:cNvSpPr txBox="1"/>
          <p:nvPr/>
        </p:nvSpPr>
        <p:spPr>
          <a:xfrm>
            <a:off x="1117997" y="3020141"/>
            <a:ext cx="3145678" cy="58477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3</a:t>
            </a:r>
            <a:r>
              <a:rPr lang="zh-CN" altLang="en-US" sz="1600" dirty="0">
                <a:solidFill>
                  <a:schemeClr val="bg1"/>
                </a:solidFill>
                <a:latin typeface="思源黑体 CN Light" panose="020B0300000000000000" pitchFamily="34" charset="-122"/>
                <a:ea typeface="思源黑体 CN Light" panose="020B0300000000000000" pitchFamily="34" charset="-122"/>
              </a:rPr>
              <a:t>、游戏元素太少，玩家体验感较差</a:t>
            </a:r>
          </a:p>
        </p:txBody>
      </p:sp>
      <p:sp>
        <p:nvSpPr>
          <p:cNvPr id="11" name="文本框 10">
            <a:extLst>
              <a:ext uri="{FF2B5EF4-FFF2-40B4-BE49-F238E27FC236}">
                <a16:creationId xmlns:a16="http://schemas.microsoft.com/office/drawing/2014/main" id="{BBEC698A-1722-549F-1FC8-E55B85ED8FF8}"/>
              </a:ext>
            </a:extLst>
          </p:cNvPr>
          <p:cNvSpPr txBox="1"/>
          <p:nvPr/>
        </p:nvSpPr>
        <p:spPr>
          <a:xfrm>
            <a:off x="1117997" y="4185283"/>
            <a:ext cx="3145678" cy="58477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4</a:t>
            </a:r>
            <a:r>
              <a:rPr lang="zh-CN" altLang="en-US" sz="1600" dirty="0">
                <a:solidFill>
                  <a:schemeClr val="bg1"/>
                </a:solidFill>
                <a:latin typeface="思源黑体 CN Light" panose="020B0300000000000000" pitchFamily="34" charset="-122"/>
                <a:ea typeface="思源黑体 CN Light" panose="020B0300000000000000" pitchFamily="34" charset="-122"/>
              </a:rPr>
              <a:t>、激光战机过强，敌机过弱，游戏平衡性较差</a:t>
            </a:r>
          </a:p>
        </p:txBody>
      </p:sp>
      <p:sp>
        <p:nvSpPr>
          <p:cNvPr id="12" name="文本框 11">
            <a:extLst>
              <a:ext uri="{FF2B5EF4-FFF2-40B4-BE49-F238E27FC236}">
                <a16:creationId xmlns:a16="http://schemas.microsoft.com/office/drawing/2014/main" id="{3520F904-408E-D09A-581C-AA597D1CE5BA}"/>
              </a:ext>
            </a:extLst>
          </p:cNvPr>
          <p:cNvSpPr txBox="1"/>
          <p:nvPr/>
        </p:nvSpPr>
        <p:spPr>
          <a:xfrm>
            <a:off x="7904536" y="3020141"/>
            <a:ext cx="3145678" cy="338554"/>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3</a:t>
            </a:r>
            <a:r>
              <a:rPr lang="zh-CN" altLang="en-US" sz="1600" dirty="0">
                <a:solidFill>
                  <a:schemeClr val="bg1"/>
                </a:solidFill>
                <a:latin typeface="思源黑体 CN Light" panose="020B0300000000000000" pitchFamily="34" charset="-122"/>
                <a:ea typeface="思源黑体 CN Light" panose="020B0300000000000000" pitchFamily="34" charset="-122"/>
              </a:rPr>
              <a:t>、增加了多种子弹、道具及飞机</a:t>
            </a:r>
          </a:p>
        </p:txBody>
      </p:sp>
      <p:sp>
        <p:nvSpPr>
          <p:cNvPr id="13" name="文本框 12">
            <a:extLst>
              <a:ext uri="{FF2B5EF4-FFF2-40B4-BE49-F238E27FC236}">
                <a16:creationId xmlns:a16="http://schemas.microsoft.com/office/drawing/2014/main" id="{2960ADA6-EB70-9C99-BC53-ADC06B9D09D8}"/>
              </a:ext>
            </a:extLst>
          </p:cNvPr>
          <p:cNvSpPr txBox="1"/>
          <p:nvPr/>
        </p:nvSpPr>
        <p:spPr>
          <a:xfrm>
            <a:off x="7904536" y="4062172"/>
            <a:ext cx="3145678" cy="58477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4</a:t>
            </a:r>
            <a:r>
              <a:rPr lang="zh-CN" altLang="en-US" sz="1600" dirty="0">
                <a:solidFill>
                  <a:schemeClr val="bg1"/>
                </a:solidFill>
                <a:latin typeface="思源黑体 CN Light" panose="020B0300000000000000" pitchFamily="34" charset="-122"/>
                <a:ea typeface="思源黑体 CN Light" panose="020B0300000000000000" pitchFamily="34" charset="-122"/>
              </a:rPr>
              <a:t>、经过多次游玩，进行削弱和增强，调整了游戏平衡性</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p:txBody>
      </p:sp>
      <p:sp>
        <p:nvSpPr>
          <p:cNvPr id="14" name="矩形 13">
            <a:extLst>
              <a:ext uri="{FF2B5EF4-FFF2-40B4-BE49-F238E27FC236}">
                <a16:creationId xmlns:a16="http://schemas.microsoft.com/office/drawing/2014/main" id="{BD586514-255E-8CCD-B0BE-674F9694D739}"/>
              </a:ext>
            </a:extLst>
          </p:cNvPr>
          <p:cNvSpPr/>
          <p:nvPr/>
        </p:nvSpPr>
        <p:spPr>
          <a:xfrm>
            <a:off x="0" y="6506731"/>
            <a:ext cx="12192000" cy="360794"/>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81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树林前的花园和建筑&#10;&#10;描述已自动生成">
            <a:extLst>
              <a:ext uri="{FF2B5EF4-FFF2-40B4-BE49-F238E27FC236}">
                <a16:creationId xmlns:a16="http://schemas.microsoft.com/office/drawing/2014/main" id="{FF22929A-DF45-19BF-7439-7F07A064A4C6}"/>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13942" y="1"/>
            <a:ext cx="12192000" cy="6858000"/>
          </a:xfrm>
          <a:prstGeom prst="rect">
            <a:avLst/>
          </a:prstGeom>
        </p:spPr>
      </p:pic>
      <p:sp>
        <p:nvSpPr>
          <p:cNvPr id="2" name="椭圆 1">
            <a:extLst>
              <a:ext uri="{FF2B5EF4-FFF2-40B4-BE49-F238E27FC236}">
                <a16:creationId xmlns:a16="http://schemas.microsoft.com/office/drawing/2014/main" id="{974AF984-0B35-03A4-E53D-E4437AE148BC}"/>
              </a:ext>
            </a:extLst>
          </p:cNvPr>
          <p:cNvSpPr/>
          <p:nvPr/>
        </p:nvSpPr>
        <p:spPr>
          <a:xfrm>
            <a:off x="4819650" y="2152650"/>
            <a:ext cx="2552700" cy="2552700"/>
          </a:xfrm>
          <a:prstGeom prst="ellipse">
            <a:avLst/>
          </a:prstGeom>
          <a:gradFill flip="none" rotWithShape="1">
            <a:gsLst>
              <a:gs pos="0">
                <a:srgbClr val="0351B9"/>
              </a:gs>
              <a:gs pos="74000">
                <a:srgbClr val="046CF6"/>
              </a:gs>
            </a:gsLst>
            <a:lin ang="10800000" scaled="1"/>
            <a:tileRect/>
          </a:gradFill>
          <a:ln>
            <a:noFill/>
          </a:ln>
          <a:effectLst>
            <a:outerShdw blurRad="254000" dist="127000" dir="5400000" algn="t" rotWithShape="0">
              <a:srgbClr val="0351B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7B00FA13-5CDC-2177-5445-DCCF1C46D86A}"/>
              </a:ext>
            </a:extLst>
          </p:cNvPr>
          <p:cNvSpPr/>
          <p:nvPr/>
        </p:nvSpPr>
        <p:spPr>
          <a:xfrm>
            <a:off x="609600" y="1503760"/>
            <a:ext cx="5062538" cy="3850481"/>
          </a:xfrm>
          <a:custGeom>
            <a:avLst/>
            <a:gdLst>
              <a:gd name="connsiteX0" fmla="*/ 305998 w 5062538"/>
              <a:gd name="connsiteY0" fmla="*/ 0 h 3850481"/>
              <a:gd name="connsiteX1" fmla="*/ 4756540 w 5062538"/>
              <a:gd name="connsiteY1" fmla="*/ 0 h 3850481"/>
              <a:gd name="connsiteX2" fmla="*/ 5062538 w 5062538"/>
              <a:gd name="connsiteY2" fmla="*/ 305998 h 3850481"/>
              <a:gd name="connsiteX3" fmla="*/ 5062538 w 5062538"/>
              <a:gd name="connsiteY3" fmla="*/ 459759 h 3850481"/>
              <a:gd name="connsiteX4" fmla="*/ 5032501 w 5062538"/>
              <a:gd name="connsiteY4" fmla="*/ 467482 h 3850481"/>
              <a:gd name="connsiteX5" fmla="*/ 3960019 w 5062538"/>
              <a:gd name="connsiteY5" fmla="*/ 1925240 h 3850481"/>
              <a:gd name="connsiteX6" fmla="*/ 5032501 w 5062538"/>
              <a:gd name="connsiteY6" fmla="*/ 3382998 h 3850481"/>
              <a:gd name="connsiteX7" fmla="*/ 5062538 w 5062538"/>
              <a:gd name="connsiteY7" fmla="*/ 3390722 h 3850481"/>
              <a:gd name="connsiteX8" fmla="*/ 5062538 w 5062538"/>
              <a:gd name="connsiteY8" fmla="*/ 3544483 h 3850481"/>
              <a:gd name="connsiteX9" fmla="*/ 4756540 w 5062538"/>
              <a:gd name="connsiteY9" fmla="*/ 3850481 h 3850481"/>
              <a:gd name="connsiteX10" fmla="*/ 305998 w 5062538"/>
              <a:gd name="connsiteY10" fmla="*/ 3850481 h 3850481"/>
              <a:gd name="connsiteX11" fmla="*/ 0 w 5062538"/>
              <a:gd name="connsiteY11" fmla="*/ 3544483 h 3850481"/>
              <a:gd name="connsiteX12" fmla="*/ 0 w 5062538"/>
              <a:gd name="connsiteY12" fmla="*/ 305998 h 3850481"/>
              <a:gd name="connsiteX13" fmla="*/ 305998 w 5062538"/>
              <a:gd name="connsiteY13" fmla="*/ 0 h 38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2538" h="3850481">
                <a:moveTo>
                  <a:pt x="305998" y="0"/>
                </a:moveTo>
                <a:lnTo>
                  <a:pt x="4756540" y="0"/>
                </a:lnTo>
                <a:cubicBezTo>
                  <a:pt x="4925538" y="0"/>
                  <a:pt x="5062538" y="137000"/>
                  <a:pt x="5062538" y="305998"/>
                </a:cubicBezTo>
                <a:lnTo>
                  <a:pt x="5062538" y="459759"/>
                </a:lnTo>
                <a:lnTo>
                  <a:pt x="5032501" y="467482"/>
                </a:lnTo>
                <a:cubicBezTo>
                  <a:pt x="4411159" y="660740"/>
                  <a:pt x="3960019" y="1240305"/>
                  <a:pt x="3960019" y="1925240"/>
                </a:cubicBezTo>
                <a:cubicBezTo>
                  <a:pt x="3960019" y="2610175"/>
                  <a:pt x="4411159" y="3189741"/>
                  <a:pt x="5032501" y="3382998"/>
                </a:cubicBezTo>
                <a:lnTo>
                  <a:pt x="5062538" y="3390722"/>
                </a:lnTo>
                <a:lnTo>
                  <a:pt x="5062538" y="3544483"/>
                </a:lnTo>
                <a:cubicBezTo>
                  <a:pt x="5062538" y="3713481"/>
                  <a:pt x="4925538" y="3850481"/>
                  <a:pt x="4756540" y="3850481"/>
                </a:cubicBezTo>
                <a:lnTo>
                  <a:pt x="305998" y="3850481"/>
                </a:lnTo>
                <a:cubicBezTo>
                  <a:pt x="137000" y="3850481"/>
                  <a:pt x="0" y="3713481"/>
                  <a:pt x="0" y="3544483"/>
                </a:cubicBezTo>
                <a:lnTo>
                  <a:pt x="0" y="305998"/>
                </a:lnTo>
                <a:cubicBezTo>
                  <a:pt x="0" y="137000"/>
                  <a:pt x="137000" y="0"/>
                  <a:pt x="305998" y="0"/>
                </a:cubicBezTo>
                <a:close/>
              </a:path>
            </a:pathLst>
          </a:cu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3">
            <a:extLst>
              <a:ext uri="{FF2B5EF4-FFF2-40B4-BE49-F238E27FC236}">
                <a16:creationId xmlns:a16="http://schemas.microsoft.com/office/drawing/2014/main" id="{60DDA2A5-F3EF-27DE-6921-1F39D33E38A7}"/>
              </a:ext>
            </a:extLst>
          </p:cNvPr>
          <p:cNvSpPr/>
          <p:nvPr/>
        </p:nvSpPr>
        <p:spPr>
          <a:xfrm>
            <a:off x="6519863" y="1503760"/>
            <a:ext cx="5062537" cy="3850481"/>
          </a:xfrm>
          <a:custGeom>
            <a:avLst/>
            <a:gdLst>
              <a:gd name="connsiteX0" fmla="*/ 305998 w 5062537"/>
              <a:gd name="connsiteY0" fmla="*/ 0 h 3850481"/>
              <a:gd name="connsiteX1" fmla="*/ 4756539 w 5062537"/>
              <a:gd name="connsiteY1" fmla="*/ 0 h 3850481"/>
              <a:gd name="connsiteX2" fmla="*/ 5062537 w 5062537"/>
              <a:gd name="connsiteY2" fmla="*/ 305998 h 3850481"/>
              <a:gd name="connsiteX3" fmla="*/ 5062537 w 5062537"/>
              <a:gd name="connsiteY3" fmla="*/ 3544483 h 3850481"/>
              <a:gd name="connsiteX4" fmla="*/ 4756539 w 5062537"/>
              <a:gd name="connsiteY4" fmla="*/ 3850481 h 3850481"/>
              <a:gd name="connsiteX5" fmla="*/ 305998 w 5062537"/>
              <a:gd name="connsiteY5" fmla="*/ 3850481 h 3850481"/>
              <a:gd name="connsiteX6" fmla="*/ 0 w 5062537"/>
              <a:gd name="connsiteY6" fmla="*/ 3544483 h 3850481"/>
              <a:gd name="connsiteX7" fmla="*/ 0 w 5062537"/>
              <a:gd name="connsiteY7" fmla="*/ 3390722 h 3850481"/>
              <a:gd name="connsiteX8" fmla="*/ 30037 w 5062537"/>
              <a:gd name="connsiteY8" fmla="*/ 3382998 h 3850481"/>
              <a:gd name="connsiteX9" fmla="*/ 1102519 w 5062537"/>
              <a:gd name="connsiteY9" fmla="*/ 1925240 h 3850481"/>
              <a:gd name="connsiteX10" fmla="*/ 30037 w 5062537"/>
              <a:gd name="connsiteY10" fmla="*/ 467482 h 3850481"/>
              <a:gd name="connsiteX11" fmla="*/ 0 w 5062537"/>
              <a:gd name="connsiteY11" fmla="*/ 459759 h 3850481"/>
              <a:gd name="connsiteX12" fmla="*/ 0 w 5062537"/>
              <a:gd name="connsiteY12" fmla="*/ 305998 h 3850481"/>
              <a:gd name="connsiteX13" fmla="*/ 305998 w 5062537"/>
              <a:gd name="connsiteY13" fmla="*/ 0 h 38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2537" h="3850481">
                <a:moveTo>
                  <a:pt x="305998" y="0"/>
                </a:moveTo>
                <a:lnTo>
                  <a:pt x="4756539" y="0"/>
                </a:lnTo>
                <a:cubicBezTo>
                  <a:pt x="4925537" y="0"/>
                  <a:pt x="5062537" y="137000"/>
                  <a:pt x="5062537" y="305998"/>
                </a:cubicBezTo>
                <a:lnTo>
                  <a:pt x="5062537" y="3544483"/>
                </a:lnTo>
                <a:cubicBezTo>
                  <a:pt x="5062537" y="3713481"/>
                  <a:pt x="4925537" y="3850481"/>
                  <a:pt x="4756539" y="3850481"/>
                </a:cubicBezTo>
                <a:lnTo>
                  <a:pt x="305998" y="3850481"/>
                </a:lnTo>
                <a:cubicBezTo>
                  <a:pt x="137000" y="3850481"/>
                  <a:pt x="0" y="3713481"/>
                  <a:pt x="0" y="3544483"/>
                </a:cubicBezTo>
                <a:lnTo>
                  <a:pt x="0" y="3390722"/>
                </a:lnTo>
                <a:lnTo>
                  <a:pt x="30037" y="3382998"/>
                </a:lnTo>
                <a:cubicBezTo>
                  <a:pt x="651379" y="3189741"/>
                  <a:pt x="1102519" y="2610175"/>
                  <a:pt x="1102519" y="1925240"/>
                </a:cubicBezTo>
                <a:cubicBezTo>
                  <a:pt x="1102519" y="1240305"/>
                  <a:pt x="651379" y="660740"/>
                  <a:pt x="30037" y="467482"/>
                </a:cubicBezTo>
                <a:lnTo>
                  <a:pt x="0" y="459759"/>
                </a:lnTo>
                <a:lnTo>
                  <a:pt x="0" y="305998"/>
                </a:lnTo>
                <a:cubicBezTo>
                  <a:pt x="0" y="137000"/>
                  <a:pt x="137000" y="0"/>
                  <a:pt x="305998" y="0"/>
                </a:cubicBezTo>
                <a:close/>
              </a:path>
            </a:pathLst>
          </a:cu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a:extLst>
              <a:ext uri="{FF2B5EF4-FFF2-40B4-BE49-F238E27FC236}">
                <a16:creationId xmlns:a16="http://schemas.microsoft.com/office/drawing/2014/main" id="{2BC670D9-2670-C808-07E7-1411E33B714E}"/>
              </a:ext>
            </a:extLst>
          </p:cNvPr>
          <p:cNvSpPr txBox="1"/>
          <p:nvPr/>
        </p:nvSpPr>
        <p:spPr>
          <a:xfrm>
            <a:off x="5266480" y="2767281"/>
            <a:ext cx="1659040" cy="1323439"/>
          </a:xfrm>
          <a:prstGeom prst="rect">
            <a:avLst/>
          </a:prstGeom>
          <a:noFill/>
        </p:spPr>
        <p:txBody>
          <a:bodyPr wrap="square" rtlCol="0">
            <a:spAutoFit/>
          </a:bodyPr>
          <a:lstStyle/>
          <a:p>
            <a:r>
              <a:rPr lang="en-US" altLang="zh-CN" sz="8000" dirty="0">
                <a:solidFill>
                  <a:schemeClr val="bg1"/>
                </a:solidFill>
                <a:latin typeface="站酷小薇LOGO体" panose="02010600010101010101" pitchFamily="2" charset="-122"/>
                <a:ea typeface="站酷小薇LOGO体" panose="02010600010101010101" pitchFamily="2" charset="-122"/>
              </a:rPr>
              <a:t>VS</a:t>
            </a:r>
            <a:endParaRPr lang="zh-CN" altLang="en-US" sz="8000" dirty="0">
              <a:solidFill>
                <a:schemeClr val="bg1"/>
              </a:solidFill>
              <a:latin typeface="站酷小薇LOGO体" panose="02010600010101010101" pitchFamily="2" charset="-122"/>
              <a:ea typeface="站酷小薇LOGO体" panose="02010600010101010101" pitchFamily="2" charset="-122"/>
            </a:endParaRPr>
          </a:p>
        </p:txBody>
      </p:sp>
      <p:sp>
        <p:nvSpPr>
          <p:cNvPr id="6" name="文本框 5">
            <a:extLst>
              <a:ext uri="{FF2B5EF4-FFF2-40B4-BE49-F238E27FC236}">
                <a16:creationId xmlns:a16="http://schemas.microsoft.com/office/drawing/2014/main" id="{9EDDE10C-405B-B37C-0619-F161593EA331}"/>
              </a:ext>
            </a:extLst>
          </p:cNvPr>
          <p:cNvSpPr txBox="1"/>
          <p:nvPr/>
        </p:nvSpPr>
        <p:spPr>
          <a:xfrm>
            <a:off x="1032272" y="1912949"/>
            <a:ext cx="1820044" cy="707886"/>
          </a:xfrm>
          <a:prstGeom prst="rect">
            <a:avLst/>
          </a:prstGeom>
          <a:noFill/>
        </p:spPr>
        <p:txBody>
          <a:bodyPr wrap="square" rtlCol="0">
            <a:spAutoFit/>
          </a:bodyPr>
          <a:lstStyle/>
          <a:p>
            <a:r>
              <a:rPr lang="zh-CN" altLang="en-US" sz="4000" dirty="0">
                <a:solidFill>
                  <a:schemeClr val="bg1"/>
                </a:solidFill>
                <a:latin typeface="思源黑体 CN Medium" panose="020B0600000000000000" pitchFamily="34" charset="-122"/>
                <a:ea typeface="思源黑体 CN Medium" panose="020B0600000000000000" pitchFamily="34" charset="-122"/>
              </a:rPr>
              <a:t>不足</a:t>
            </a:r>
          </a:p>
        </p:txBody>
      </p:sp>
      <p:sp>
        <p:nvSpPr>
          <p:cNvPr id="7" name="文本框 6">
            <a:extLst>
              <a:ext uri="{FF2B5EF4-FFF2-40B4-BE49-F238E27FC236}">
                <a16:creationId xmlns:a16="http://schemas.microsoft.com/office/drawing/2014/main" id="{6DF98199-ABCF-0DB5-D9B8-4341584D4B96}"/>
              </a:ext>
            </a:extLst>
          </p:cNvPr>
          <p:cNvSpPr txBox="1"/>
          <p:nvPr/>
        </p:nvSpPr>
        <p:spPr>
          <a:xfrm>
            <a:off x="7904536" y="1912949"/>
            <a:ext cx="1826419" cy="707886"/>
          </a:xfrm>
          <a:prstGeom prst="rect">
            <a:avLst/>
          </a:prstGeom>
          <a:noFill/>
        </p:spPr>
        <p:txBody>
          <a:bodyPr wrap="square" rtlCol="0">
            <a:spAutoFit/>
          </a:bodyPr>
          <a:lstStyle/>
          <a:p>
            <a:r>
              <a:rPr lang="zh-CN" altLang="en-US" sz="4000" dirty="0">
                <a:solidFill>
                  <a:schemeClr val="bg1"/>
                </a:solidFill>
                <a:latin typeface="思源黑体 CN Medium" panose="020B0600000000000000" pitchFamily="34" charset="-122"/>
                <a:ea typeface="思源黑体 CN Medium" panose="020B0600000000000000" pitchFamily="34" charset="-122"/>
              </a:rPr>
              <a:t>优化</a:t>
            </a:r>
          </a:p>
        </p:txBody>
      </p:sp>
      <p:cxnSp>
        <p:nvCxnSpPr>
          <p:cNvPr id="8" name="直接连接符 7">
            <a:extLst>
              <a:ext uri="{FF2B5EF4-FFF2-40B4-BE49-F238E27FC236}">
                <a16:creationId xmlns:a16="http://schemas.microsoft.com/office/drawing/2014/main" id="{219FE4E9-E22D-421B-F9F0-A6878202FF23}"/>
              </a:ext>
            </a:extLst>
          </p:cNvPr>
          <p:cNvCxnSpPr/>
          <p:nvPr/>
        </p:nvCxnSpPr>
        <p:spPr>
          <a:xfrm>
            <a:off x="1117997" y="2650331"/>
            <a:ext cx="29360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ED2B017-4025-CC9A-40D2-442F0B978A89}"/>
              </a:ext>
            </a:extLst>
          </p:cNvPr>
          <p:cNvCxnSpPr/>
          <p:nvPr/>
        </p:nvCxnSpPr>
        <p:spPr>
          <a:xfrm>
            <a:off x="8028361" y="2650331"/>
            <a:ext cx="29360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27E0CCF-4D64-386B-2025-699662C9EDF6}"/>
              </a:ext>
            </a:extLst>
          </p:cNvPr>
          <p:cNvSpPr txBox="1"/>
          <p:nvPr/>
        </p:nvSpPr>
        <p:spPr>
          <a:xfrm>
            <a:off x="1117997" y="3020141"/>
            <a:ext cx="3145678" cy="338554"/>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5</a:t>
            </a:r>
            <a:r>
              <a:rPr lang="zh-CN" altLang="en-US" sz="1600" dirty="0">
                <a:solidFill>
                  <a:schemeClr val="bg1"/>
                </a:solidFill>
                <a:latin typeface="思源黑体 CN Light" panose="020B0300000000000000" pitchFamily="34" charset="-122"/>
                <a:ea typeface="思源黑体 CN Light" panose="020B0300000000000000" pitchFamily="34" charset="-122"/>
              </a:rPr>
              <a:t>、游戏模式单一，游戏功能过少</a:t>
            </a:r>
          </a:p>
        </p:txBody>
      </p:sp>
      <p:sp>
        <p:nvSpPr>
          <p:cNvPr id="11" name="文本框 10">
            <a:extLst>
              <a:ext uri="{FF2B5EF4-FFF2-40B4-BE49-F238E27FC236}">
                <a16:creationId xmlns:a16="http://schemas.microsoft.com/office/drawing/2014/main" id="{BBEC698A-1722-549F-1FC8-E55B85ED8FF8}"/>
              </a:ext>
            </a:extLst>
          </p:cNvPr>
          <p:cNvSpPr txBox="1"/>
          <p:nvPr/>
        </p:nvSpPr>
        <p:spPr>
          <a:xfrm>
            <a:off x="1117997" y="4185283"/>
            <a:ext cx="3145678" cy="338554"/>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6</a:t>
            </a:r>
            <a:r>
              <a:rPr lang="zh-CN" altLang="en-US" sz="1600" dirty="0">
                <a:solidFill>
                  <a:schemeClr val="bg1"/>
                </a:solidFill>
                <a:latin typeface="思源黑体 CN Light" panose="020B0300000000000000" pitchFamily="34" charset="-122"/>
                <a:ea typeface="思源黑体 CN Light" panose="020B0300000000000000" pitchFamily="34" charset="-122"/>
              </a:rPr>
              <a:t>、游戏流畅度，平衡性仍然不够</a:t>
            </a:r>
          </a:p>
        </p:txBody>
      </p:sp>
      <p:sp>
        <p:nvSpPr>
          <p:cNvPr id="12" name="文本框 11">
            <a:extLst>
              <a:ext uri="{FF2B5EF4-FFF2-40B4-BE49-F238E27FC236}">
                <a16:creationId xmlns:a16="http://schemas.microsoft.com/office/drawing/2014/main" id="{3520F904-408E-D09A-581C-AA597D1CE5BA}"/>
              </a:ext>
            </a:extLst>
          </p:cNvPr>
          <p:cNvSpPr txBox="1"/>
          <p:nvPr/>
        </p:nvSpPr>
        <p:spPr>
          <a:xfrm>
            <a:off x="7904536" y="3020141"/>
            <a:ext cx="3145678" cy="338554"/>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5</a:t>
            </a:r>
            <a:r>
              <a:rPr lang="zh-CN" altLang="en-US" sz="1600" dirty="0">
                <a:solidFill>
                  <a:schemeClr val="bg1"/>
                </a:solidFill>
                <a:latin typeface="思源黑体 CN Light" panose="020B0300000000000000" pitchFamily="34" charset="-122"/>
                <a:ea typeface="思源黑体 CN Light" panose="020B0300000000000000" pitchFamily="34" charset="-122"/>
              </a:rPr>
              <a:t>、未完待续</a:t>
            </a:r>
            <a:r>
              <a:rPr lang="en-US" altLang="zh-CN" sz="1600" dirty="0">
                <a:solidFill>
                  <a:schemeClr val="bg1"/>
                </a:solidFill>
                <a:latin typeface="思源黑体 CN Light" panose="020B0300000000000000" pitchFamily="34" charset="-122"/>
                <a:ea typeface="思源黑体 CN Light" panose="020B0300000000000000" pitchFamily="34" charset="-122"/>
              </a:rPr>
              <a:t>…</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13" name="文本框 12">
            <a:extLst>
              <a:ext uri="{FF2B5EF4-FFF2-40B4-BE49-F238E27FC236}">
                <a16:creationId xmlns:a16="http://schemas.microsoft.com/office/drawing/2014/main" id="{2960ADA6-EB70-9C99-BC53-ADC06B9D09D8}"/>
              </a:ext>
            </a:extLst>
          </p:cNvPr>
          <p:cNvSpPr txBox="1"/>
          <p:nvPr/>
        </p:nvSpPr>
        <p:spPr>
          <a:xfrm>
            <a:off x="7904536" y="4062172"/>
            <a:ext cx="3145678" cy="338554"/>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6</a:t>
            </a:r>
            <a:r>
              <a:rPr lang="zh-CN" altLang="en-US" sz="1600" dirty="0">
                <a:solidFill>
                  <a:schemeClr val="bg1"/>
                </a:solidFill>
                <a:latin typeface="思源黑体 CN Light" panose="020B0300000000000000" pitchFamily="34" charset="-122"/>
                <a:ea typeface="思源黑体 CN Light" panose="020B0300000000000000" pitchFamily="34" charset="-122"/>
              </a:rPr>
              <a:t>、未完待续</a:t>
            </a:r>
            <a:r>
              <a:rPr lang="en-US" altLang="zh-CN" sz="1600" dirty="0">
                <a:solidFill>
                  <a:schemeClr val="bg1"/>
                </a:solidFill>
                <a:latin typeface="思源黑体 CN Light" panose="020B0300000000000000" pitchFamily="34" charset="-122"/>
                <a:ea typeface="思源黑体 CN Light" panose="020B0300000000000000" pitchFamily="34" charset="-122"/>
              </a:rPr>
              <a:t>…</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14" name="矩形 13">
            <a:extLst>
              <a:ext uri="{FF2B5EF4-FFF2-40B4-BE49-F238E27FC236}">
                <a16:creationId xmlns:a16="http://schemas.microsoft.com/office/drawing/2014/main" id="{BD586514-255E-8CCD-B0BE-674F9694D739}"/>
              </a:ext>
            </a:extLst>
          </p:cNvPr>
          <p:cNvSpPr/>
          <p:nvPr/>
        </p:nvSpPr>
        <p:spPr>
          <a:xfrm>
            <a:off x="0" y="6506731"/>
            <a:ext cx="12192000" cy="360794"/>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7274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湖边的建筑&#10;&#10;描述已自动生成">
            <a:extLst>
              <a:ext uri="{FF2B5EF4-FFF2-40B4-BE49-F238E27FC236}">
                <a16:creationId xmlns:a16="http://schemas.microsoft.com/office/drawing/2014/main" id="{30337361-E17D-28FC-2FB5-1339976FC23E}"/>
              </a:ext>
            </a:extLst>
          </p:cNvPr>
          <p:cNvPicPr>
            <a:picLocks noChangeAspect="1"/>
          </p:cNvPicPr>
          <p:nvPr/>
        </p:nvPicPr>
        <p:blipFill rotWithShape="1">
          <a:blip r:embed="rId2" cstate="screen">
            <a:alphaModFix/>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0" y="0"/>
            <a:ext cx="12209379" cy="6858000"/>
          </a:xfrm>
          <a:prstGeom prst="rect">
            <a:avLst/>
          </a:prstGeom>
        </p:spPr>
      </p:pic>
      <p:sp>
        <p:nvSpPr>
          <p:cNvPr id="4" name="任意多边形: 形状 3">
            <a:extLst>
              <a:ext uri="{FF2B5EF4-FFF2-40B4-BE49-F238E27FC236}">
                <a16:creationId xmlns:a16="http://schemas.microsoft.com/office/drawing/2014/main" id="{7323AB05-D559-F78A-AF90-0B642A00B246}"/>
              </a:ext>
            </a:extLst>
          </p:cNvPr>
          <p:cNvSpPr/>
          <p:nvPr/>
        </p:nvSpPr>
        <p:spPr>
          <a:xfrm rot="10800000">
            <a:off x="-3" y="-30779"/>
            <a:ext cx="12209379" cy="6858000"/>
          </a:xfrm>
          <a:custGeom>
            <a:avLst/>
            <a:gdLst>
              <a:gd name="connsiteX0" fmla="*/ 0 w 11640490"/>
              <a:gd name="connsiteY0" fmla="*/ 0 h 6858000"/>
              <a:gd name="connsiteX1" fmla="*/ 11640490 w 11640490"/>
              <a:gd name="connsiteY1" fmla="*/ 0 h 6858000"/>
              <a:gd name="connsiteX2" fmla="*/ 11640490 w 11640490"/>
              <a:gd name="connsiteY2" fmla="*/ 6858000 h 6858000"/>
              <a:gd name="connsiteX3" fmla="*/ 0 w 116404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640490" h="6858000">
                <a:moveTo>
                  <a:pt x="0" y="0"/>
                </a:moveTo>
                <a:lnTo>
                  <a:pt x="11640490" y="0"/>
                </a:lnTo>
                <a:lnTo>
                  <a:pt x="11640490" y="6858000"/>
                </a:lnTo>
                <a:lnTo>
                  <a:pt x="0" y="6858000"/>
                </a:lnTo>
                <a:close/>
              </a:path>
            </a:pathLst>
          </a:custGeom>
          <a:gradFill flip="none" rotWithShape="1">
            <a:gsLst>
              <a:gs pos="0">
                <a:schemeClr val="bg1"/>
              </a:gs>
              <a:gs pos="100000">
                <a:schemeClr val="bg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hidden="1">
            <a:extLst>
              <a:ext uri="{FF2B5EF4-FFF2-40B4-BE49-F238E27FC236}">
                <a16:creationId xmlns:a16="http://schemas.microsoft.com/office/drawing/2014/main" id="{2B9729B0-EC1D-CA99-D029-35F837AED966}"/>
              </a:ext>
            </a:extLst>
          </p:cNvPr>
          <p:cNvSpPr txBox="1"/>
          <p:nvPr/>
        </p:nvSpPr>
        <p:spPr>
          <a:xfrm>
            <a:off x="568325" y="-499533"/>
            <a:ext cx="5527675" cy="7540526"/>
          </a:xfrm>
          <a:prstGeom prst="rect">
            <a:avLst/>
          </a:prstGeom>
          <a:noFill/>
        </p:spPr>
        <p:txBody>
          <a:bodyPr wrap="square" rtlCol="0">
            <a:spAutoFit/>
          </a:bodyPr>
          <a:lstStyle/>
          <a:p>
            <a:r>
              <a:rPr lang="en-US" altLang="zh-CN" sz="48400" dirty="0">
                <a:solidFill>
                  <a:srgbClr val="023D8D"/>
                </a:solidFill>
                <a:latin typeface="站酷小薇LOGO体" panose="02010600010101010101" pitchFamily="2" charset="-122"/>
                <a:ea typeface="站酷小薇LOGO体" panose="02010600010101010101" pitchFamily="2" charset="-122"/>
              </a:rPr>
              <a:t>04</a:t>
            </a:r>
            <a:endParaRPr lang="zh-CN" altLang="en-US" sz="48400" dirty="0">
              <a:solidFill>
                <a:srgbClr val="023D8D"/>
              </a:solidFill>
              <a:latin typeface="站酷小薇LOGO体" panose="02010600010101010101" pitchFamily="2" charset="-122"/>
              <a:ea typeface="站酷小薇LOGO体" panose="02010600010101010101" pitchFamily="2" charset="-122"/>
            </a:endParaRPr>
          </a:p>
        </p:txBody>
      </p:sp>
      <p:grpSp>
        <p:nvGrpSpPr>
          <p:cNvPr id="12" name="组合 11">
            <a:extLst>
              <a:ext uri="{FF2B5EF4-FFF2-40B4-BE49-F238E27FC236}">
                <a16:creationId xmlns:a16="http://schemas.microsoft.com/office/drawing/2014/main" id="{F860DD20-F902-39AA-F524-5B4B34905604}"/>
              </a:ext>
            </a:extLst>
          </p:cNvPr>
          <p:cNvGrpSpPr/>
          <p:nvPr/>
        </p:nvGrpSpPr>
        <p:grpSpPr>
          <a:xfrm>
            <a:off x="780081" y="-833764"/>
            <a:ext cx="5046108" cy="7540526"/>
            <a:chOff x="780081" y="-499533"/>
            <a:chExt cx="5046108" cy="7540526"/>
          </a:xfrm>
        </p:grpSpPr>
        <p:sp>
          <p:nvSpPr>
            <p:cNvPr id="3" name="文本框 2">
              <a:extLst>
                <a:ext uri="{FF2B5EF4-FFF2-40B4-BE49-F238E27FC236}">
                  <a16:creationId xmlns:a16="http://schemas.microsoft.com/office/drawing/2014/main" id="{3F32BF19-49AE-960E-FE82-2174059D8F2E}"/>
                </a:ext>
              </a:extLst>
            </p:cNvPr>
            <p:cNvSpPr txBox="1"/>
            <p:nvPr/>
          </p:nvSpPr>
          <p:spPr>
            <a:xfrm>
              <a:off x="780081" y="-499533"/>
              <a:ext cx="2628964" cy="7540526"/>
            </a:xfrm>
            <a:prstGeom prst="rect">
              <a:avLst/>
            </a:prstGeom>
            <a:noFill/>
          </p:spPr>
          <p:txBody>
            <a:bodyPr wrap="square" rtlCol="0">
              <a:spAutoFit/>
            </a:bodyPr>
            <a:lstStyle/>
            <a:p>
              <a:r>
                <a:rPr lang="en-US" altLang="zh-CN" sz="48400" dirty="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a:t>
              </a:r>
              <a:endParaRPr lang="zh-CN" altLang="en-US" sz="48400" dirty="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sp>
          <p:nvSpPr>
            <p:cNvPr id="5" name="文本框 4">
              <a:extLst>
                <a:ext uri="{FF2B5EF4-FFF2-40B4-BE49-F238E27FC236}">
                  <a16:creationId xmlns:a16="http://schemas.microsoft.com/office/drawing/2014/main" id="{5320B11E-0713-FE74-FFC4-B04D21722C3D}"/>
                </a:ext>
              </a:extLst>
            </p:cNvPr>
            <p:cNvSpPr txBox="1"/>
            <p:nvPr/>
          </p:nvSpPr>
          <p:spPr>
            <a:xfrm>
              <a:off x="3197225" y="-499533"/>
              <a:ext cx="2628964" cy="7540526"/>
            </a:xfrm>
            <a:prstGeom prst="rect">
              <a:avLst/>
            </a:prstGeom>
            <a:noFill/>
          </p:spPr>
          <p:txBody>
            <a:bodyPr wrap="square" rtlCol="0">
              <a:spAutoFit/>
            </a:bodyPr>
            <a:lstStyle/>
            <a:p>
              <a:r>
                <a:rPr lang="en-US" altLang="zh-CN" sz="48400" dirty="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4</a:t>
              </a:r>
              <a:endParaRPr lang="zh-CN" altLang="en-US" sz="48400" dirty="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grpSp>
      <p:sp>
        <p:nvSpPr>
          <p:cNvPr id="6" name="矩形 5">
            <a:extLst>
              <a:ext uri="{FF2B5EF4-FFF2-40B4-BE49-F238E27FC236}">
                <a16:creationId xmlns:a16="http://schemas.microsoft.com/office/drawing/2014/main" id="{79CBFB24-B0BC-B684-93E9-01C5EB5661EF}"/>
              </a:ext>
            </a:extLst>
          </p:cNvPr>
          <p:cNvSpPr/>
          <p:nvPr/>
        </p:nvSpPr>
        <p:spPr>
          <a:xfrm>
            <a:off x="0" y="6092226"/>
            <a:ext cx="12192000" cy="775299"/>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包含 游戏机, 笔记本, 钟表&#10;&#10;描述已自动生成">
            <a:extLst>
              <a:ext uri="{FF2B5EF4-FFF2-40B4-BE49-F238E27FC236}">
                <a16:creationId xmlns:a16="http://schemas.microsoft.com/office/drawing/2014/main" id="{C8BAC68D-EBB6-0BF7-9951-331B1598CFC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609601" y="6228501"/>
            <a:ext cx="2816994" cy="550020"/>
          </a:xfrm>
          <a:prstGeom prst="rect">
            <a:avLst/>
          </a:prstGeom>
        </p:spPr>
      </p:pic>
      <p:pic>
        <p:nvPicPr>
          <p:cNvPr id="11" name="图片 10" descr="文本&#10;&#10;描述已自动生成">
            <a:extLst>
              <a:ext uri="{FF2B5EF4-FFF2-40B4-BE49-F238E27FC236}">
                <a16:creationId xmlns:a16="http://schemas.microsoft.com/office/drawing/2014/main" id="{38AFD4EA-AB95-43CF-8C87-51F07101EF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95858" y="6049852"/>
            <a:ext cx="2186542" cy="930495"/>
          </a:xfrm>
          <a:prstGeom prst="rect">
            <a:avLst/>
          </a:prstGeom>
        </p:spPr>
      </p:pic>
      <p:sp>
        <p:nvSpPr>
          <p:cNvPr id="13" name="文本框 12">
            <a:extLst>
              <a:ext uri="{FF2B5EF4-FFF2-40B4-BE49-F238E27FC236}">
                <a16:creationId xmlns:a16="http://schemas.microsoft.com/office/drawing/2014/main" id="{7C9C8BA7-9F15-7834-5C60-C6B768B18EB7}"/>
              </a:ext>
            </a:extLst>
          </p:cNvPr>
          <p:cNvSpPr txBox="1"/>
          <p:nvPr/>
        </p:nvSpPr>
        <p:spPr>
          <a:xfrm>
            <a:off x="7124912" y="2521000"/>
            <a:ext cx="4457488" cy="830997"/>
          </a:xfrm>
          <a:prstGeom prst="rect">
            <a:avLst/>
          </a:prstGeom>
          <a:noFill/>
        </p:spPr>
        <p:txBody>
          <a:bodyPr wrap="square" rtlCol="0">
            <a:spAutoFit/>
          </a:bodyPr>
          <a:lstStyle/>
          <a:p>
            <a:pPr algn="ctr"/>
            <a:r>
              <a:rPr lang="zh-CN" altLang="en-US" sz="4800" dirty="0">
                <a:solidFill>
                  <a:srgbClr val="023D8D"/>
                </a:solidFill>
                <a:latin typeface="思源黑体 CN Medium" panose="020B0600000000000000" pitchFamily="34" charset="-122"/>
                <a:ea typeface="思源黑体 CN Medium" panose="020B0600000000000000" pitchFamily="34" charset="-122"/>
              </a:rPr>
              <a:t>体会收获</a:t>
            </a:r>
          </a:p>
        </p:txBody>
      </p:sp>
      <p:cxnSp>
        <p:nvCxnSpPr>
          <p:cNvPr id="14" name="直接连接符 13">
            <a:extLst>
              <a:ext uri="{FF2B5EF4-FFF2-40B4-BE49-F238E27FC236}">
                <a16:creationId xmlns:a16="http://schemas.microsoft.com/office/drawing/2014/main" id="{481721C8-5D90-C705-321F-97130C08F725}"/>
              </a:ext>
            </a:extLst>
          </p:cNvPr>
          <p:cNvCxnSpPr>
            <a:cxnSpLocks/>
          </p:cNvCxnSpPr>
          <p:nvPr/>
        </p:nvCxnSpPr>
        <p:spPr>
          <a:xfrm>
            <a:off x="8535509" y="3655771"/>
            <a:ext cx="1636295" cy="0"/>
          </a:xfrm>
          <a:prstGeom prst="line">
            <a:avLst/>
          </a:prstGeom>
          <a:ln w="38100">
            <a:solidFill>
              <a:srgbClr val="023D8D"/>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B4C2C94-1F22-E96A-F30A-F2B7F6FDA538}"/>
              </a:ext>
            </a:extLst>
          </p:cNvPr>
          <p:cNvSpPr txBox="1"/>
          <p:nvPr/>
        </p:nvSpPr>
        <p:spPr>
          <a:xfrm>
            <a:off x="7600950" y="3228944"/>
            <a:ext cx="3613150" cy="338554"/>
          </a:xfrm>
          <a:prstGeom prst="rect">
            <a:avLst/>
          </a:prstGeom>
          <a:noFill/>
        </p:spPr>
        <p:txBody>
          <a:bodyPr wrap="square" rtlCol="0">
            <a:spAutoFit/>
          </a:bodyPr>
          <a:lstStyle/>
          <a:p>
            <a:pPr algn="dist"/>
            <a:r>
              <a:rPr lang="en-US" altLang="zh-CN" sz="1600" dirty="0">
                <a:solidFill>
                  <a:srgbClr val="0351B9"/>
                </a:solidFill>
                <a:latin typeface="思源黑体 CN Light" panose="020B0300000000000000" pitchFamily="34" charset="-122"/>
                <a:ea typeface="思源黑体 CN Light" panose="020B0300000000000000" pitchFamily="34" charset="-122"/>
              </a:rPr>
              <a:t>Experience and harvest</a:t>
            </a:r>
            <a:endParaRPr lang="zh-CN" altLang="en-US" sz="1600" dirty="0">
              <a:solidFill>
                <a:srgbClr val="0351B9"/>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2297200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树上的叶子&#10;&#10;中度可信度描述已自动生成">
            <a:extLst>
              <a:ext uri="{FF2B5EF4-FFF2-40B4-BE49-F238E27FC236}">
                <a16:creationId xmlns:a16="http://schemas.microsoft.com/office/drawing/2014/main" id="{049F30FD-BBE6-3B3A-4187-8261986E59BF}"/>
              </a:ext>
            </a:extLst>
          </p:cNvPr>
          <p:cNvPicPr>
            <a:picLocks noChangeAspect="1"/>
          </p:cNvPicPr>
          <p:nvPr/>
        </p:nvPicPr>
        <p:blipFill rotWithShape="1">
          <a:blip r:embed="rId3" cstate="screen">
            <a:alphaModFix amt="20000"/>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a:ext>
            </a:extLst>
          </a:blip>
          <a:srcRect/>
          <a:stretch/>
        </p:blipFill>
        <p:spPr>
          <a:xfrm>
            <a:off x="-21249" y="0"/>
            <a:ext cx="12213249" cy="6852577"/>
          </a:xfrm>
          <a:prstGeom prst="rect">
            <a:avLst/>
          </a:prstGeom>
        </p:spPr>
      </p:pic>
      <p:sp>
        <p:nvSpPr>
          <p:cNvPr id="19" name="平行四边形 18">
            <a:extLst>
              <a:ext uri="{FF2B5EF4-FFF2-40B4-BE49-F238E27FC236}">
                <a16:creationId xmlns:a16="http://schemas.microsoft.com/office/drawing/2014/main" id="{92ED325D-8B91-332D-6D05-C77C08D6343A}"/>
              </a:ext>
            </a:extLst>
          </p:cNvPr>
          <p:cNvSpPr/>
          <p:nvPr/>
        </p:nvSpPr>
        <p:spPr>
          <a:xfrm>
            <a:off x="700737" y="685799"/>
            <a:ext cx="2854519" cy="702733"/>
          </a:xfrm>
          <a:prstGeom prst="parallelogram">
            <a:avLst/>
          </a:pr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08382D3-C842-15D6-6FB0-3D46CB206C4B}"/>
              </a:ext>
            </a:extLst>
          </p:cNvPr>
          <p:cNvSpPr txBox="1"/>
          <p:nvPr/>
        </p:nvSpPr>
        <p:spPr>
          <a:xfrm>
            <a:off x="7042480" y="1983079"/>
            <a:ext cx="4120820" cy="923330"/>
          </a:xfrm>
          <a:prstGeom prst="rect">
            <a:avLst/>
          </a:prstGeom>
          <a:noFill/>
        </p:spPr>
        <p:txBody>
          <a:bodyPr wrap="square" rtlCol="0">
            <a:spAutoFit/>
          </a:bodyPr>
          <a:lstStyle/>
          <a:p>
            <a:r>
              <a:rPr lang="zh-CN" altLang="en-US" dirty="0">
                <a:solidFill>
                  <a:srgbClr val="023D8D"/>
                </a:solidFill>
                <a:latin typeface="思源黑体 CN Light" panose="020B0300000000000000" pitchFamily="34" charset="-122"/>
                <a:ea typeface="思源黑体 CN Light" panose="020B0300000000000000" pitchFamily="34" charset="-122"/>
              </a:rPr>
              <a:t>一个游戏有很多小部分组成，每个小部分都可能对整体产生一定的影响，而且设计过程漫长。</a:t>
            </a:r>
          </a:p>
        </p:txBody>
      </p:sp>
      <p:sp>
        <p:nvSpPr>
          <p:cNvPr id="3" name="文本框 2">
            <a:extLst>
              <a:ext uri="{FF2B5EF4-FFF2-40B4-BE49-F238E27FC236}">
                <a16:creationId xmlns:a16="http://schemas.microsoft.com/office/drawing/2014/main" id="{9C98BA72-F089-3C86-C0B8-3F96232B95F4}"/>
              </a:ext>
            </a:extLst>
          </p:cNvPr>
          <p:cNvSpPr txBox="1"/>
          <p:nvPr/>
        </p:nvSpPr>
        <p:spPr>
          <a:xfrm>
            <a:off x="7024071" y="1311392"/>
            <a:ext cx="4310517" cy="523220"/>
          </a:xfrm>
          <a:prstGeom prst="rect">
            <a:avLst/>
          </a:prstGeom>
          <a:noFill/>
        </p:spPr>
        <p:txBody>
          <a:bodyPr wrap="square" rtlCol="0">
            <a:spAutoFit/>
          </a:bodyPr>
          <a:lstStyle/>
          <a:p>
            <a:r>
              <a:rPr lang="zh-CN" altLang="en-US" sz="2800" dirty="0">
                <a:solidFill>
                  <a:srgbClr val="023D8D"/>
                </a:solidFill>
                <a:latin typeface="思源黑体 CN Medium" panose="020B0600000000000000" pitchFamily="34" charset="-122"/>
                <a:ea typeface="思源黑体 CN Medium" panose="020B0600000000000000" pitchFamily="34" charset="-122"/>
              </a:rPr>
              <a:t>体会到了游戏设计的困难</a:t>
            </a:r>
          </a:p>
        </p:txBody>
      </p:sp>
      <p:grpSp>
        <p:nvGrpSpPr>
          <p:cNvPr id="4" name="组合 3">
            <a:extLst>
              <a:ext uri="{FF2B5EF4-FFF2-40B4-BE49-F238E27FC236}">
                <a16:creationId xmlns:a16="http://schemas.microsoft.com/office/drawing/2014/main" id="{A6E676E9-F3AD-EF97-7296-F06E64FC7413}"/>
              </a:ext>
            </a:extLst>
          </p:cNvPr>
          <p:cNvGrpSpPr/>
          <p:nvPr/>
        </p:nvGrpSpPr>
        <p:grpSpPr>
          <a:xfrm>
            <a:off x="609600" y="1797444"/>
            <a:ext cx="5222942" cy="4374756"/>
            <a:chOff x="609600" y="1313775"/>
            <a:chExt cx="5222942" cy="4374756"/>
          </a:xfrm>
          <a:blipFill dpi="0" rotWithShape="1">
            <a:blip r:embed="rId5"/>
            <a:srcRect/>
            <a:tile tx="0" ty="0" sx="100000" sy="100000" flip="none" algn="tl"/>
          </a:blipFill>
        </p:grpSpPr>
        <p:sp>
          <p:nvSpPr>
            <p:cNvPr id="5" name="矩形: 圆角 4">
              <a:extLst>
                <a:ext uri="{FF2B5EF4-FFF2-40B4-BE49-F238E27FC236}">
                  <a16:creationId xmlns:a16="http://schemas.microsoft.com/office/drawing/2014/main" id="{A707686B-F854-4BA3-1374-3AB84C034036}"/>
                </a:ext>
              </a:extLst>
            </p:cNvPr>
            <p:cNvSpPr/>
            <p:nvPr/>
          </p:nvSpPr>
          <p:spPr>
            <a:xfrm>
              <a:off x="609600" y="2676469"/>
              <a:ext cx="1174282" cy="117428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C938AD87-DD61-CA57-3A46-30C09DCDB847}"/>
                </a:ext>
              </a:extLst>
            </p:cNvPr>
            <p:cNvSpPr/>
            <p:nvPr/>
          </p:nvSpPr>
          <p:spPr>
            <a:xfrm>
              <a:off x="1367388" y="1313775"/>
              <a:ext cx="2163512" cy="117428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A404302-C5EB-91A8-8754-0B6795B84E28}"/>
                </a:ext>
              </a:extLst>
            </p:cNvPr>
            <p:cNvSpPr/>
            <p:nvPr/>
          </p:nvSpPr>
          <p:spPr>
            <a:xfrm>
              <a:off x="1926256" y="2676468"/>
              <a:ext cx="1174282" cy="301206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5F0203F8-3163-AE7D-D3E4-788F026A2C8B}"/>
                </a:ext>
              </a:extLst>
            </p:cNvPr>
            <p:cNvSpPr/>
            <p:nvPr/>
          </p:nvSpPr>
          <p:spPr>
            <a:xfrm>
              <a:off x="3308717" y="4514249"/>
              <a:ext cx="1174282" cy="117428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A965EF91-68CC-CD53-B5D0-FA8D02483624}"/>
                </a:ext>
              </a:extLst>
            </p:cNvPr>
            <p:cNvSpPr/>
            <p:nvPr/>
          </p:nvSpPr>
          <p:spPr>
            <a:xfrm>
              <a:off x="3293044" y="2676469"/>
              <a:ext cx="1174282" cy="117428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3AA6AE39-44FD-835B-CBD7-B39047FB1FC0}"/>
                </a:ext>
              </a:extLst>
            </p:cNvPr>
            <p:cNvSpPr/>
            <p:nvPr/>
          </p:nvSpPr>
          <p:spPr>
            <a:xfrm>
              <a:off x="3895858" y="1719400"/>
              <a:ext cx="587141" cy="5871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871B317-E7C2-C8F4-B08F-2A0ACFE94CA7}"/>
                </a:ext>
              </a:extLst>
            </p:cNvPr>
            <p:cNvSpPr/>
            <p:nvPr/>
          </p:nvSpPr>
          <p:spPr>
            <a:xfrm>
              <a:off x="4658260" y="3705728"/>
              <a:ext cx="1174282" cy="117428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24BEE91D-F726-A53D-5BBF-7F6B4A6425C7}"/>
                </a:ext>
              </a:extLst>
            </p:cNvPr>
            <p:cNvSpPr/>
            <p:nvPr/>
          </p:nvSpPr>
          <p:spPr>
            <a:xfrm>
              <a:off x="1000492" y="4147353"/>
              <a:ext cx="733792" cy="7337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3DBDC1C-8455-F8B7-7E76-2688131CEA94}"/>
                </a:ext>
              </a:extLst>
            </p:cNvPr>
            <p:cNvSpPr/>
            <p:nvPr/>
          </p:nvSpPr>
          <p:spPr>
            <a:xfrm>
              <a:off x="4825065" y="2834886"/>
              <a:ext cx="587141" cy="5871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FB99DAB1-7FBA-AB5B-FE86-60164BB670AA}"/>
              </a:ext>
            </a:extLst>
          </p:cNvPr>
          <p:cNvSpPr txBox="1"/>
          <p:nvPr/>
        </p:nvSpPr>
        <p:spPr>
          <a:xfrm>
            <a:off x="6094864" y="1034393"/>
            <a:ext cx="1024890" cy="1200329"/>
          </a:xfrm>
          <a:prstGeom prst="rect">
            <a:avLst/>
          </a:prstGeom>
          <a:noFill/>
        </p:spPr>
        <p:txBody>
          <a:bodyPr wrap="square" rtlCol="0">
            <a:spAutoFit/>
          </a:bodyPr>
          <a:lstStyle/>
          <a:p>
            <a:r>
              <a:rPr lang="en-US" altLang="zh-CN" sz="7200" dirty="0">
                <a:solidFill>
                  <a:srgbClr val="023D8D"/>
                </a:solidFill>
                <a:latin typeface="站酷小薇LOGO体" panose="02010600010101010101" pitchFamily="2" charset="-122"/>
                <a:ea typeface="站酷小薇LOGO体" panose="02010600010101010101" pitchFamily="2" charset="-122"/>
              </a:rPr>
              <a:t>01</a:t>
            </a:r>
            <a:endParaRPr lang="zh-CN" altLang="en-US" sz="7200" dirty="0">
              <a:solidFill>
                <a:srgbClr val="023D8D"/>
              </a:solidFill>
              <a:latin typeface="站酷小薇LOGO体" panose="02010600010101010101" pitchFamily="2" charset="-122"/>
              <a:ea typeface="站酷小薇LOGO体" panose="02010600010101010101" pitchFamily="2" charset="-122"/>
            </a:endParaRPr>
          </a:p>
        </p:txBody>
      </p:sp>
      <p:sp>
        <p:nvSpPr>
          <p:cNvPr id="15" name="文本框 14">
            <a:extLst>
              <a:ext uri="{FF2B5EF4-FFF2-40B4-BE49-F238E27FC236}">
                <a16:creationId xmlns:a16="http://schemas.microsoft.com/office/drawing/2014/main" id="{109D375B-BBF4-AFAB-AB7F-7F8740EB0AD8}"/>
              </a:ext>
            </a:extLst>
          </p:cNvPr>
          <p:cNvSpPr txBox="1"/>
          <p:nvPr/>
        </p:nvSpPr>
        <p:spPr>
          <a:xfrm>
            <a:off x="7042480" y="4392370"/>
            <a:ext cx="4019220" cy="923330"/>
          </a:xfrm>
          <a:prstGeom prst="rect">
            <a:avLst/>
          </a:prstGeom>
          <a:noFill/>
        </p:spPr>
        <p:txBody>
          <a:bodyPr wrap="square" rtlCol="0">
            <a:spAutoFit/>
          </a:bodyPr>
          <a:lstStyle/>
          <a:p>
            <a:r>
              <a:rPr lang="zh-CN" altLang="en-US" dirty="0">
                <a:solidFill>
                  <a:srgbClr val="023D8D"/>
                </a:solidFill>
                <a:latin typeface="思源黑体 CN Light" panose="020B0300000000000000" pitchFamily="34" charset="-122"/>
                <a:ea typeface="思源黑体 CN Light" panose="020B0300000000000000" pitchFamily="34" charset="-122"/>
              </a:rPr>
              <a:t>从一个黑窗口到首次成功运行游戏，再到最后多样的游戏内容，我真实地为之前地努力而感到自豪。</a:t>
            </a:r>
          </a:p>
        </p:txBody>
      </p:sp>
      <p:sp>
        <p:nvSpPr>
          <p:cNvPr id="16" name="文本框 15">
            <a:extLst>
              <a:ext uri="{FF2B5EF4-FFF2-40B4-BE49-F238E27FC236}">
                <a16:creationId xmlns:a16="http://schemas.microsoft.com/office/drawing/2014/main" id="{04385E18-8C54-9800-38C0-B13247C4B03E}"/>
              </a:ext>
            </a:extLst>
          </p:cNvPr>
          <p:cNvSpPr txBox="1"/>
          <p:nvPr/>
        </p:nvSpPr>
        <p:spPr>
          <a:xfrm>
            <a:off x="7024072" y="3720683"/>
            <a:ext cx="4228128" cy="523220"/>
          </a:xfrm>
          <a:prstGeom prst="rect">
            <a:avLst/>
          </a:prstGeom>
          <a:noFill/>
        </p:spPr>
        <p:txBody>
          <a:bodyPr wrap="square" rtlCol="0">
            <a:spAutoFit/>
          </a:bodyPr>
          <a:lstStyle/>
          <a:p>
            <a:r>
              <a:rPr lang="zh-CN" altLang="en-US" sz="2800" dirty="0">
                <a:solidFill>
                  <a:srgbClr val="023D8D"/>
                </a:solidFill>
                <a:latin typeface="思源黑体 CN Medium" panose="020B0600000000000000" pitchFamily="34" charset="-122"/>
                <a:ea typeface="思源黑体 CN Medium" panose="020B0600000000000000" pitchFamily="34" charset="-122"/>
              </a:rPr>
              <a:t>体会到设计完成的成就感</a:t>
            </a:r>
          </a:p>
        </p:txBody>
      </p:sp>
      <p:sp>
        <p:nvSpPr>
          <p:cNvPr id="17" name="文本框 16">
            <a:extLst>
              <a:ext uri="{FF2B5EF4-FFF2-40B4-BE49-F238E27FC236}">
                <a16:creationId xmlns:a16="http://schemas.microsoft.com/office/drawing/2014/main" id="{0094AF15-569E-9027-EB16-02A143879958}"/>
              </a:ext>
            </a:extLst>
          </p:cNvPr>
          <p:cNvSpPr txBox="1"/>
          <p:nvPr/>
        </p:nvSpPr>
        <p:spPr>
          <a:xfrm>
            <a:off x="6094864" y="3443684"/>
            <a:ext cx="1024890" cy="1200329"/>
          </a:xfrm>
          <a:prstGeom prst="rect">
            <a:avLst/>
          </a:prstGeom>
          <a:noFill/>
        </p:spPr>
        <p:txBody>
          <a:bodyPr wrap="square" rtlCol="0">
            <a:spAutoFit/>
          </a:bodyPr>
          <a:lstStyle/>
          <a:p>
            <a:r>
              <a:rPr lang="en-US" altLang="zh-CN" sz="7200" dirty="0">
                <a:solidFill>
                  <a:srgbClr val="023D8D"/>
                </a:solidFill>
                <a:latin typeface="站酷小薇LOGO体" panose="02010600010101010101" pitchFamily="2" charset="-122"/>
                <a:ea typeface="站酷小薇LOGO体" panose="02010600010101010101" pitchFamily="2" charset="-122"/>
              </a:rPr>
              <a:t>02</a:t>
            </a:r>
            <a:endParaRPr lang="zh-CN" altLang="en-US" sz="7200" dirty="0">
              <a:solidFill>
                <a:srgbClr val="023D8D"/>
              </a:solidFill>
              <a:latin typeface="站酷小薇LOGO体" panose="02010600010101010101" pitchFamily="2" charset="-122"/>
              <a:ea typeface="站酷小薇LOGO体" panose="02010600010101010101" pitchFamily="2" charset="-122"/>
            </a:endParaRPr>
          </a:p>
        </p:txBody>
      </p:sp>
      <p:sp>
        <p:nvSpPr>
          <p:cNvPr id="18" name="文本框 17">
            <a:extLst>
              <a:ext uri="{FF2B5EF4-FFF2-40B4-BE49-F238E27FC236}">
                <a16:creationId xmlns:a16="http://schemas.microsoft.com/office/drawing/2014/main" id="{6C532118-1A56-EC43-0BC1-AFFFA5ECE642}"/>
              </a:ext>
            </a:extLst>
          </p:cNvPr>
          <p:cNvSpPr txBox="1"/>
          <p:nvPr/>
        </p:nvSpPr>
        <p:spPr>
          <a:xfrm>
            <a:off x="857411" y="744778"/>
            <a:ext cx="2541170" cy="584775"/>
          </a:xfrm>
          <a:prstGeom prst="rect">
            <a:avLst/>
          </a:prstGeom>
          <a:noFill/>
        </p:spPr>
        <p:txBody>
          <a:bodyPr wrap="square" rtlCol="0">
            <a:spAutoFit/>
          </a:bodyPr>
          <a:lstStyle/>
          <a:p>
            <a:pPr algn="ctr"/>
            <a:r>
              <a:rPr lang="zh-CN" altLang="en-US" sz="3200" dirty="0">
                <a:solidFill>
                  <a:schemeClr val="bg1"/>
                </a:solidFill>
                <a:latin typeface="思源黑体 CN Medium" panose="020B0600000000000000" pitchFamily="34" charset="-122"/>
                <a:ea typeface="思源黑体 CN Medium" panose="020B0600000000000000" pitchFamily="34" charset="-122"/>
              </a:rPr>
              <a:t>体会</a:t>
            </a:r>
          </a:p>
        </p:txBody>
      </p:sp>
      <p:cxnSp>
        <p:nvCxnSpPr>
          <p:cNvPr id="21" name="直接连接符 20">
            <a:extLst>
              <a:ext uri="{FF2B5EF4-FFF2-40B4-BE49-F238E27FC236}">
                <a16:creationId xmlns:a16="http://schemas.microsoft.com/office/drawing/2014/main" id="{1FFCC774-ECCB-7112-B4BE-352BA13562CB}"/>
              </a:ext>
            </a:extLst>
          </p:cNvPr>
          <p:cNvCxnSpPr>
            <a:cxnSpLocks/>
          </p:cNvCxnSpPr>
          <p:nvPr/>
        </p:nvCxnSpPr>
        <p:spPr>
          <a:xfrm flipV="1">
            <a:off x="7153707" y="1797444"/>
            <a:ext cx="3844493" cy="37168"/>
          </a:xfrm>
          <a:prstGeom prst="line">
            <a:avLst/>
          </a:prstGeom>
          <a:ln w="19050">
            <a:gradFill flip="none" rotWithShape="1">
              <a:gsLst>
                <a:gs pos="0">
                  <a:srgbClr val="0351B9"/>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948368B-FBE5-4A08-04BC-2FC9657A2E13}"/>
              </a:ext>
            </a:extLst>
          </p:cNvPr>
          <p:cNvCxnSpPr>
            <a:cxnSpLocks/>
          </p:cNvCxnSpPr>
          <p:nvPr/>
        </p:nvCxnSpPr>
        <p:spPr>
          <a:xfrm>
            <a:off x="7153707" y="4243903"/>
            <a:ext cx="3844493" cy="0"/>
          </a:xfrm>
          <a:prstGeom prst="line">
            <a:avLst/>
          </a:prstGeom>
          <a:ln w="19050">
            <a:gradFill flip="none" rotWithShape="1">
              <a:gsLst>
                <a:gs pos="0">
                  <a:srgbClr val="0351B9"/>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D8C4496-213A-FA98-BE16-671EC710EA55}"/>
              </a:ext>
            </a:extLst>
          </p:cNvPr>
          <p:cNvSpPr/>
          <p:nvPr/>
        </p:nvSpPr>
        <p:spPr>
          <a:xfrm>
            <a:off x="0" y="6506731"/>
            <a:ext cx="12192000" cy="360794"/>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6192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树上的叶子&#10;&#10;中度可信度描述已自动生成">
            <a:extLst>
              <a:ext uri="{FF2B5EF4-FFF2-40B4-BE49-F238E27FC236}">
                <a16:creationId xmlns:a16="http://schemas.microsoft.com/office/drawing/2014/main" id="{049F30FD-BBE6-3B3A-4187-8261986E59BF}"/>
              </a:ext>
            </a:extLst>
          </p:cNvPr>
          <p:cNvPicPr>
            <a:picLocks noChangeAspect="1"/>
          </p:cNvPicPr>
          <p:nvPr/>
        </p:nvPicPr>
        <p:blipFill rotWithShape="1">
          <a:blip r:embed="rId3" cstate="screen">
            <a:alphaModFix amt="20000"/>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a:ext>
            </a:extLst>
          </a:blip>
          <a:srcRect/>
          <a:stretch/>
        </p:blipFill>
        <p:spPr>
          <a:xfrm>
            <a:off x="0" y="0"/>
            <a:ext cx="12213249" cy="6852577"/>
          </a:xfrm>
          <a:prstGeom prst="rect">
            <a:avLst/>
          </a:prstGeom>
        </p:spPr>
      </p:pic>
      <p:sp>
        <p:nvSpPr>
          <p:cNvPr id="19" name="平行四边形 18">
            <a:extLst>
              <a:ext uri="{FF2B5EF4-FFF2-40B4-BE49-F238E27FC236}">
                <a16:creationId xmlns:a16="http://schemas.microsoft.com/office/drawing/2014/main" id="{92ED325D-8B91-332D-6D05-C77C08D6343A}"/>
              </a:ext>
            </a:extLst>
          </p:cNvPr>
          <p:cNvSpPr/>
          <p:nvPr/>
        </p:nvSpPr>
        <p:spPr>
          <a:xfrm>
            <a:off x="700737" y="685799"/>
            <a:ext cx="2854519" cy="702733"/>
          </a:xfrm>
          <a:prstGeom prst="parallelogram">
            <a:avLst/>
          </a:pr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08382D3-C842-15D6-6FB0-3D46CB206C4B}"/>
              </a:ext>
            </a:extLst>
          </p:cNvPr>
          <p:cNvSpPr txBox="1"/>
          <p:nvPr/>
        </p:nvSpPr>
        <p:spPr>
          <a:xfrm>
            <a:off x="7042480" y="1983079"/>
            <a:ext cx="4120820" cy="923330"/>
          </a:xfrm>
          <a:prstGeom prst="rect">
            <a:avLst/>
          </a:prstGeom>
          <a:noFill/>
        </p:spPr>
        <p:txBody>
          <a:bodyPr wrap="square" rtlCol="0">
            <a:spAutoFit/>
          </a:bodyPr>
          <a:lstStyle/>
          <a:p>
            <a:r>
              <a:rPr lang="zh-CN" altLang="en-US" dirty="0">
                <a:solidFill>
                  <a:srgbClr val="023D8D"/>
                </a:solidFill>
                <a:latin typeface="思源黑体 CN Light" panose="020B0300000000000000" pitchFamily="34" charset="-122"/>
                <a:ea typeface="思源黑体 CN Light" panose="020B0300000000000000" pitchFamily="34" charset="-122"/>
              </a:rPr>
              <a:t>一个综合地程序需要用到很多不同方面的知识，在不断地查阅资料与改错中我感觉到我的代码越来越整洁、优秀。</a:t>
            </a:r>
          </a:p>
        </p:txBody>
      </p:sp>
      <p:sp>
        <p:nvSpPr>
          <p:cNvPr id="3" name="文本框 2">
            <a:extLst>
              <a:ext uri="{FF2B5EF4-FFF2-40B4-BE49-F238E27FC236}">
                <a16:creationId xmlns:a16="http://schemas.microsoft.com/office/drawing/2014/main" id="{9C98BA72-F089-3C86-C0B8-3F96232B95F4}"/>
              </a:ext>
            </a:extLst>
          </p:cNvPr>
          <p:cNvSpPr txBox="1"/>
          <p:nvPr/>
        </p:nvSpPr>
        <p:spPr>
          <a:xfrm>
            <a:off x="7024071" y="1311392"/>
            <a:ext cx="4310517" cy="523220"/>
          </a:xfrm>
          <a:prstGeom prst="rect">
            <a:avLst/>
          </a:prstGeom>
          <a:noFill/>
        </p:spPr>
        <p:txBody>
          <a:bodyPr wrap="square" rtlCol="0">
            <a:spAutoFit/>
          </a:bodyPr>
          <a:lstStyle/>
          <a:p>
            <a:r>
              <a:rPr lang="zh-CN" altLang="en-US" sz="2800" dirty="0">
                <a:solidFill>
                  <a:srgbClr val="023D8D"/>
                </a:solidFill>
                <a:latin typeface="思源黑体 CN Medium" panose="020B0600000000000000" pitchFamily="34" charset="-122"/>
                <a:ea typeface="思源黑体 CN Medium" panose="020B0600000000000000" pitchFamily="34" charset="-122"/>
              </a:rPr>
              <a:t>程序设计能力提高</a:t>
            </a:r>
          </a:p>
        </p:txBody>
      </p:sp>
      <p:sp>
        <p:nvSpPr>
          <p:cNvPr id="14" name="文本框 13">
            <a:extLst>
              <a:ext uri="{FF2B5EF4-FFF2-40B4-BE49-F238E27FC236}">
                <a16:creationId xmlns:a16="http://schemas.microsoft.com/office/drawing/2014/main" id="{FB99DAB1-7FBA-AB5B-FE86-60164BB670AA}"/>
              </a:ext>
            </a:extLst>
          </p:cNvPr>
          <p:cNvSpPr txBox="1"/>
          <p:nvPr/>
        </p:nvSpPr>
        <p:spPr>
          <a:xfrm>
            <a:off x="6094864" y="1034393"/>
            <a:ext cx="1024890" cy="1200329"/>
          </a:xfrm>
          <a:prstGeom prst="rect">
            <a:avLst/>
          </a:prstGeom>
          <a:noFill/>
        </p:spPr>
        <p:txBody>
          <a:bodyPr wrap="square" rtlCol="0">
            <a:spAutoFit/>
          </a:bodyPr>
          <a:lstStyle/>
          <a:p>
            <a:r>
              <a:rPr lang="en-US" altLang="zh-CN" sz="7200" dirty="0">
                <a:solidFill>
                  <a:srgbClr val="023D8D"/>
                </a:solidFill>
                <a:latin typeface="站酷小薇LOGO体" panose="02010600010101010101" pitchFamily="2" charset="-122"/>
                <a:ea typeface="站酷小薇LOGO体" panose="02010600010101010101" pitchFamily="2" charset="-122"/>
              </a:rPr>
              <a:t>01</a:t>
            </a:r>
            <a:endParaRPr lang="zh-CN" altLang="en-US" sz="7200" dirty="0">
              <a:solidFill>
                <a:srgbClr val="023D8D"/>
              </a:solidFill>
              <a:latin typeface="站酷小薇LOGO体" panose="02010600010101010101" pitchFamily="2" charset="-122"/>
              <a:ea typeface="站酷小薇LOGO体" panose="02010600010101010101" pitchFamily="2" charset="-122"/>
            </a:endParaRPr>
          </a:p>
        </p:txBody>
      </p:sp>
      <p:sp>
        <p:nvSpPr>
          <p:cNvPr id="15" name="文本框 14">
            <a:extLst>
              <a:ext uri="{FF2B5EF4-FFF2-40B4-BE49-F238E27FC236}">
                <a16:creationId xmlns:a16="http://schemas.microsoft.com/office/drawing/2014/main" id="{109D375B-BBF4-AFAB-AB7F-7F8740EB0AD8}"/>
              </a:ext>
            </a:extLst>
          </p:cNvPr>
          <p:cNvSpPr txBox="1"/>
          <p:nvPr/>
        </p:nvSpPr>
        <p:spPr>
          <a:xfrm>
            <a:off x="7042480" y="4392370"/>
            <a:ext cx="4019220" cy="923330"/>
          </a:xfrm>
          <a:prstGeom prst="rect">
            <a:avLst/>
          </a:prstGeom>
          <a:noFill/>
        </p:spPr>
        <p:txBody>
          <a:bodyPr wrap="square" rtlCol="0">
            <a:spAutoFit/>
          </a:bodyPr>
          <a:lstStyle/>
          <a:p>
            <a:r>
              <a:rPr lang="zh-CN" altLang="en-US" dirty="0">
                <a:solidFill>
                  <a:srgbClr val="023D8D"/>
                </a:solidFill>
                <a:latin typeface="思源黑体 CN Light" panose="020B0300000000000000" pitchFamily="34" charset="-122"/>
                <a:ea typeface="思源黑体 CN Light" panose="020B0300000000000000" pitchFamily="34" charset="-122"/>
              </a:rPr>
              <a:t>自己查阅各方面资料学习不同游戏功能的经历使我学会了过滤错误信息，高效查找需要的资料。</a:t>
            </a:r>
          </a:p>
        </p:txBody>
      </p:sp>
      <p:sp>
        <p:nvSpPr>
          <p:cNvPr id="16" name="文本框 15">
            <a:extLst>
              <a:ext uri="{FF2B5EF4-FFF2-40B4-BE49-F238E27FC236}">
                <a16:creationId xmlns:a16="http://schemas.microsoft.com/office/drawing/2014/main" id="{04385E18-8C54-9800-38C0-B13247C4B03E}"/>
              </a:ext>
            </a:extLst>
          </p:cNvPr>
          <p:cNvSpPr txBox="1"/>
          <p:nvPr/>
        </p:nvSpPr>
        <p:spPr>
          <a:xfrm>
            <a:off x="7024072" y="3720683"/>
            <a:ext cx="4228128" cy="523220"/>
          </a:xfrm>
          <a:prstGeom prst="rect">
            <a:avLst/>
          </a:prstGeom>
          <a:noFill/>
        </p:spPr>
        <p:txBody>
          <a:bodyPr wrap="square" rtlCol="0">
            <a:spAutoFit/>
          </a:bodyPr>
          <a:lstStyle/>
          <a:p>
            <a:r>
              <a:rPr lang="zh-CN" altLang="en-US" sz="2800" dirty="0">
                <a:solidFill>
                  <a:srgbClr val="023D8D"/>
                </a:solidFill>
                <a:latin typeface="思源黑体 CN Medium" panose="020B0600000000000000" pitchFamily="34" charset="-122"/>
                <a:ea typeface="思源黑体 CN Medium" panose="020B0600000000000000" pitchFamily="34" charset="-122"/>
              </a:rPr>
              <a:t>自主学习能力提高</a:t>
            </a:r>
          </a:p>
        </p:txBody>
      </p:sp>
      <p:sp>
        <p:nvSpPr>
          <p:cNvPr id="17" name="文本框 16">
            <a:extLst>
              <a:ext uri="{FF2B5EF4-FFF2-40B4-BE49-F238E27FC236}">
                <a16:creationId xmlns:a16="http://schemas.microsoft.com/office/drawing/2014/main" id="{0094AF15-569E-9027-EB16-02A143879958}"/>
              </a:ext>
            </a:extLst>
          </p:cNvPr>
          <p:cNvSpPr txBox="1"/>
          <p:nvPr/>
        </p:nvSpPr>
        <p:spPr>
          <a:xfrm>
            <a:off x="6094864" y="3443684"/>
            <a:ext cx="1024890" cy="1200329"/>
          </a:xfrm>
          <a:prstGeom prst="rect">
            <a:avLst/>
          </a:prstGeom>
          <a:noFill/>
        </p:spPr>
        <p:txBody>
          <a:bodyPr wrap="square" rtlCol="0">
            <a:spAutoFit/>
          </a:bodyPr>
          <a:lstStyle/>
          <a:p>
            <a:r>
              <a:rPr lang="en-US" altLang="zh-CN" sz="7200" dirty="0">
                <a:solidFill>
                  <a:srgbClr val="023D8D"/>
                </a:solidFill>
                <a:latin typeface="站酷小薇LOGO体" panose="02010600010101010101" pitchFamily="2" charset="-122"/>
                <a:ea typeface="站酷小薇LOGO体" panose="02010600010101010101" pitchFamily="2" charset="-122"/>
              </a:rPr>
              <a:t>02</a:t>
            </a:r>
            <a:endParaRPr lang="zh-CN" altLang="en-US" sz="7200" dirty="0">
              <a:solidFill>
                <a:srgbClr val="023D8D"/>
              </a:solidFill>
              <a:latin typeface="站酷小薇LOGO体" panose="02010600010101010101" pitchFamily="2" charset="-122"/>
              <a:ea typeface="站酷小薇LOGO体" panose="02010600010101010101" pitchFamily="2" charset="-122"/>
            </a:endParaRPr>
          </a:p>
        </p:txBody>
      </p:sp>
      <p:sp>
        <p:nvSpPr>
          <p:cNvPr id="18" name="文本框 17">
            <a:extLst>
              <a:ext uri="{FF2B5EF4-FFF2-40B4-BE49-F238E27FC236}">
                <a16:creationId xmlns:a16="http://schemas.microsoft.com/office/drawing/2014/main" id="{6C532118-1A56-EC43-0BC1-AFFFA5ECE642}"/>
              </a:ext>
            </a:extLst>
          </p:cNvPr>
          <p:cNvSpPr txBox="1"/>
          <p:nvPr/>
        </p:nvSpPr>
        <p:spPr>
          <a:xfrm>
            <a:off x="857411" y="744778"/>
            <a:ext cx="2541170" cy="584775"/>
          </a:xfrm>
          <a:prstGeom prst="rect">
            <a:avLst/>
          </a:prstGeom>
          <a:noFill/>
        </p:spPr>
        <p:txBody>
          <a:bodyPr wrap="square" rtlCol="0">
            <a:spAutoFit/>
          </a:bodyPr>
          <a:lstStyle/>
          <a:p>
            <a:pPr algn="ctr"/>
            <a:r>
              <a:rPr lang="zh-CN" altLang="en-US" sz="3200" dirty="0">
                <a:solidFill>
                  <a:schemeClr val="bg1"/>
                </a:solidFill>
                <a:latin typeface="思源黑体 CN Medium" panose="020B0600000000000000" pitchFamily="34" charset="-122"/>
                <a:ea typeface="思源黑体 CN Medium" panose="020B0600000000000000" pitchFamily="34" charset="-122"/>
              </a:rPr>
              <a:t>收获</a:t>
            </a:r>
          </a:p>
        </p:txBody>
      </p:sp>
      <p:cxnSp>
        <p:nvCxnSpPr>
          <p:cNvPr id="21" name="直接连接符 20">
            <a:extLst>
              <a:ext uri="{FF2B5EF4-FFF2-40B4-BE49-F238E27FC236}">
                <a16:creationId xmlns:a16="http://schemas.microsoft.com/office/drawing/2014/main" id="{1FFCC774-ECCB-7112-B4BE-352BA13562CB}"/>
              </a:ext>
            </a:extLst>
          </p:cNvPr>
          <p:cNvCxnSpPr>
            <a:cxnSpLocks/>
          </p:cNvCxnSpPr>
          <p:nvPr/>
        </p:nvCxnSpPr>
        <p:spPr>
          <a:xfrm flipV="1">
            <a:off x="7153707" y="1797444"/>
            <a:ext cx="3844493" cy="37168"/>
          </a:xfrm>
          <a:prstGeom prst="line">
            <a:avLst/>
          </a:prstGeom>
          <a:ln w="19050">
            <a:gradFill flip="none" rotWithShape="1">
              <a:gsLst>
                <a:gs pos="0">
                  <a:srgbClr val="0351B9"/>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9948368B-FBE5-4A08-04BC-2FC9657A2E13}"/>
              </a:ext>
            </a:extLst>
          </p:cNvPr>
          <p:cNvCxnSpPr>
            <a:cxnSpLocks/>
          </p:cNvCxnSpPr>
          <p:nvPr/>
        </p:nvCxnSpPr>
        <p:spPr>
          <a:xfrm>
            <a:off x="7153707" y="4243903"/>
            <a:ext cx="3844493" cy="0"/>
          </a:xfrm>
          <a:prstGeom prst="line">
            <a:avLst/>
          </a:prstGeom>
          <a:ln w="19050">
            <a:gradFill flip="none" rotWithShape="1">
              <a:gsLst>
                <a:gs pos="0">
                  <a:srgbClr val="0351B9"/>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D8C4496-213A-FA98-BE16-671EC710EA55}"/>
              </a:ext>
            </a:extLst>
          </p:cNvPr>
          <p:cNvSpPr/>
          <p:nvPr/>
        </p:nvSpPr>
        <p:spPr>
          <a:xfrm>
            <a:off x="0" y="6506731"/>
            <a:ext cx="12192000" cy="360794"/>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F9DD9B2C-BF96-D8DD-8D56-E4F98EAFAC40}"/>
              </a:ext>
            </a:extLst>
          </p:cNvPr>
          <p:cNvGrpSpPr/>
          <p:nvPr/>
        </p:nvGrpSpPr>
        <p:grpSpPr>
          <a:xfrm>
            <a:off x="1193799" y="1034392"/>
            <a:ext cx="3686015" cy="5666333"/>
            <a:chOff x="1621783" y="526947"/>
            <a:chExt cx="3855038" cy="6194406"/>
          </a:xfrm>
          <a:blipFill dpi="0" rotWithShape="1">
            <a:blip r:embed="rId5"/>
            <a:srcRect/>
            <a:tile tx="0" ty="0" sx="100000" sy="100000" flip="none" algn="ctr"/>
          </a:blipFill>
        </p:grpSpPr>
        <p:sp>
          <p:nvSpPr>
            <p:cNvPr id="25" name="矩形: 圆角 24">
              <a:extLst>
                <a:ext uri="{FF2B5EF4-FFF2-40B4-BE49-F238E27FC236}">
                  <a16:creationId xmlns:a16="http://schemas.microsoft.com/office/drawing/2014/main" id="{FF2D4912-1ED2-643D-79C3-9DE1E68C9002}"/>
                </a:ext>
              </a:extLst>
            </p:cNvPr>
            <p:cNvSpPr/>
            <p:nvPr/>
          </p:nvSpPr>
          <p:spPr>
            <a:xfrm rot="2772168">
              <a:off x="1285739" y="2188981"/>
              <a:ext cx="3026985" cy="8662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8BE30BB0-D399-9806-1B49-B88642E06D12}"/>
                </a:ext>
              </a:extLst>
            </p:cNvPr>
            <p:cNvSpPr/>
            <p:nvPr/>
          </p:nvSpPr>
          <p:spPr>
            <a:xfrm rot="2772168">
              <a:off x="689968" y="4641591"/>
              <a:ext cx="2729903" cy="8662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a:extLst>
                <a:ext uri="{FF2B5EF4-FFF2-40B4-BE49-F238E27FC236}">
                  <a16:creationId xmlns:a16="http://schemas.microsoft.com/office/drawing/2014/main" id="{89A5B24D-5302-E329-2D7B-008BC77B4762}"/>
                </a:ext>
              </a:extLst>
            </p:cNvPr>
            <p:cNvSpPr/>
            <p:nvPr/>
          </p:nvSpPr>
          <p:spPr>
            <a:xfrm rot="2772168">
              <a:off x="504257" y="3909471"/>
              <a:ext cx="4757491" cy="8662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02EBBEB4-F437-783B-EDF8-8843BBF86174}"/>
                </a:ext>
              </a:extLst>
            </p:cNvPr>
            <p:cNvSpPr/>
            <p:nvPr/>
          </p:nvSpPr>
          <p:spPr>
            <a:xfrm rot="2772168">
              <a:off x="3524204" y="4516933"/>
              <a:ext cx="3038962" cy="8662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5A5C78EB-D011-B119-F0B5-8C76DB48AD6F}"/>
                </a:ext>
              </a:extLst>
            </p:cNvPr>
            <p:cNvSpPr/>
            <p:nvPr/>
          </p:nvSpPr>
          <p:spPr>
            <a:xfrm rot="2772168">
              <a:off x="2405507" y="2188981"/>
              <a:ext cx="4190342" cy="8662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0793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水中的树&#10;&#10;描述已自动生成">
            <a:extLst>
              <a:ext uri="{FF2B5EF4-FFF2-40B4-BE49-F238E27FC236}">
                <a16:creationId xmlns:a16="http://schemas.microsoft.com/office/drawing/2014/main" id="{AD7EE1DC-4452-246E-8F2E-CB5421D3A058}"/>
              </a:ext>
            </a:extLst>
          </p:cNvPr>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l="-92"/>
          <a:stretch/>
        </p:blipFill>
        <p:spPr>
          <a:xfrm>
            <a:off x="-13942" y="0"/>
            <a:ext cx="12182360" cy="6852578"/>
          </a:xfrm>
          <a:prstGeom prst="rect">
            <a:avLst/>
          </a:prstGeom>
        </p:spPr>
      </p:pic>
      <p:pic>
        <p:nvPicPr>
          <p:cNvPr id="3" name="图片 2" descr="文本&#10;&#10;描述已自动生成">
            <a:extLst>
              <a:ext uri="{FF2B5EF4-FFF2-40B4-BE49-F238E27FC236}">
                <a16:creationId xmlns:a16="http://schemas.microsoft.com/office/drawing/2014/main" id="{E0E20C3A-532B-A2D7-583D-1F36ED7510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87271" y="0"/>
            <a:ext cx="2743206" cy="1167386"/>
          </a:xfrm>
          <a:prstGeom prst="rect">
            <a:avLst/>
          </a:prstGeom>
        </p:spPr>
      </p:pic>
      <p:sp>
        <p:nvSpPr>
          <p:cNvPr id="4" name="文本框 3">
            <a:extLst>
              <a:ext uri="{FF2B5EF4-FFF2-40B4-BE49-F238E27FC236}">
                <a16:creationId xmlns:a16="http://schemas.microsoft.com/office/drawing/2014/main" id="{9317FC82-EA79-23A4-7A99-CB97B63812E5}"/>
              </a:ext>
            </a:extLst>
          </p:cNvPr>
          <p:cNvSpPr txBox="1"/>
          <p:nvPr/>
        </p:nvSpPr>
        <p:spPr>
          <a:xfrm>
            <a:off x="2529417" y="1868495"/>
            <a:ext cx="7133166" cy="1862048"/>
          </a:xfrm>
          <a:prstGeom prst="rect">
            <a:avLst/>
          </a:prstGeom>
          <a:noFill/>
        </p:spPr>
        <p:txBody>
          <a:bodyPr wrap="square" rtlCol="0">
            <a:spAutoFit/>
          </a:bodyPr>
          <a:lstStyle/>
          <a:p>
            <a:pPr algn="ctr"/>
            <a:r>
              <a:rPr lang="zh-CN" altLang="en-US" sz="11500" dirty="0">
                <a:solidFill>
                  <a:srgbClr val="023D8D"/>
                </a:solidFill>
                <a:latin typeface="思源黑体 CN Heavy" panose="020B0A00000000000000" pitchFamily="34" charset="-122"/>
                <a:ea typeface="思源黑体 CN Heavy" panose="020B0A00000000000000" pitchFamily="34" charset="-122"/>
              </a:rPr>
              <a:t>感谢观看</a:t>
            </a:r>
          </a:p>
        </p:txBody>
      </p:sp>
      <p:grpSp>
        <p:nvGrpSpPr>
          <p:cNvPr id="5" name="组合 4">
            <a:extLst>
              <a:ext uri="{FF2B5EF4-FFF2-40B4-BE49-F238E27FC236}">
                <a16:creationId xmlns:a16="http://schemas.microsoft.com/office/drawing/2014/main" id="{EB48B3EA-2C50-827F-AA47-E77E1D9C1F26}"/>
              </a:ext>
            </a:extLst>
          </p:cNvPr>
          <p:cNvGrpSpPr/>
          <p:nvPr/>
        </p:nvGrpSpPr>
        <p:grpSpPr>
          <a:xfrm>
            <a:off x="4784998" y="4686108"/>
            <a:ext cx="2545442" cy="519727"/>
            <a:chOff x="546777" y="4452485"/>
            <a:chExt cx="2545442" cy="519727"/>
          </a:xfrm>
        </p:grpSpPr>
        <p:sp>
          <p:nvSpPr>
            <p:cNvPr id="6" name="矩形: 圆角 5">
              <a:extLst>
                <a:ext uri="{FF2B5EF4-FFF2-40B4-BE49-F238E27FC236}">
                  <a16:creationId xmlns:a16="http://schemas.microsoft.com/office/drawing/2014/main" id="{298D99C8-1A6D-3733-DF78-194383290EF8}"/>
                </a:ext>
              </a:extLst>
            </p:cNvPr>
            <p:cNvSpPr/>
            <p:nvPr/>
          </p:nvSpPr>
          <p:spPr>
            <a:xfrm>
              <a:off x="623339" y="4452485"/>
              <a:ext cx="2468880" cy="519727"/>
            </a:xfrm>
            <a:prstGeom prst="roundRect">
              <a:avLst>
                <a:gd name="adj" fmla="val 50000"/>
              </a:avLst>
            </a:prstGeom>
            <a:solidFill>
              <a:srgbClr val="023D8D"/>
            </a:soli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9ABDB6-60C2-AB67-04A2-D820D014F63F}"/>
                </a:ext>
              </a:extLst>
            </p:cNvPr>
            <p:cNvSpPr txBox="1"/>
            <p:nvPr/>
          </p:nvSpPr>
          <p:spPr>
            <a:xfrm>
              <a:off x="546777" y="4481516"/>
              <a:ext cx="2545442" cy="461665"/>
            </a:xfrm>
            <a:prstGeom prst="rect">
              <a:avLst/>
            </a:prstGeom>
            <a:noFill/>
          </p:spPr>
          <p:txBody>
            <a:bodyPr wrap="square" rtlCol="0">
              <a:spAutoFit/>
            </a:bodyPr>
            <a:lstStyle/>
            <a:p>
              <a:pPr algn="ctr"/>
              <a:r>
                <a:rPr lang="zh-CN" altLang="en-US" sz="2400" dirty="0">
                  <a:solidFill>
                    <a:schemeClr val="bg1"/>
                  </a:solidFill>
                  <a:latin typeface="思源黑体 CN Medium" panose="020B0600000000000000" pitchFamily="34" charset="-122"/>
                  <a:ea typeface="思源黑体 CN Medium" panose="020B0600000000000000" pitchFamily="34" charset="-122"/>
                </a:rPr>
                <a:t>汇报人：何新成</a:t>
              </a:r>
            </a:p>
          </p:txBody>
        </p:sp>
      </p:grpSp>
      <p:sp>
        <p:nvSpPr>
          <p:cNvPr id="8" name="文本框 7">
            <a:extLst>
              <a:ext uri="{FF2B5EF4-FFF2-40B4-BE49-F238E27FC236}">
                <a16:creationId xmlns:a16="http://schemas.microsoft.com/office/drawing/2014/main" id="{A288ED1D-5DF3-F7C6-3149-5757FA080FCD}"/>
              </a:ext>
            </a:extLst>
          </p:cNvPr>
          <p:cNvSpPr txBox="1"/>
          <p:nvPr/>
        </p:nvSpPr>
        <p:spPr>
          <a:xfrm>
            <a:off x="3287183" y="3532661"/>
            <a:ext cx="5617634" cy="369332"/>
          </a:xfrm>
          <a:prstGeom prst="rect">
            <a:avLst/>
          </a:prstGeom>
          <a:noFill/>
        </p:spPr>
        <p:txBody>
          <a:bodyPr wrap="square" rtlCol="0">
            <a:spAutoFit/>
          </a:bodyPr>
          <a:lstStyle/>
          <a:p>
            <a:pPr algn="dist"/>
            <a:r>
              <a:rPr lang="en-US" altLang="zh-CN" dirty="0">
                <a:solidFill>
                  <a:srgbClr val="023D8D"/>
                </a:solidFill>
                <a:latin typeface="思源黑体 CN Light" panose="020B0300000000000000" pitchFamily="34" charset="-122"/>
                <a:ea typeface="思源黑体 CN Light" panose="020B0300000000000000" pitchFamily="34" charset="-122"/>
              </a:rPr>
              <a:t>Thanks for watching</a:t>
            </a:r>
            <a:endParaRPr lang="zh-CN" altLang="en-US" dirty="0">
              <a:solidFill>
                <a:srgbClr val="023D8D"/>
              </a:solidFill>
              <a:latin typeface="思源黑体 CN Light" panose="020B0300000000000000" pitchFamily="34" charset="-122"/>
              <a:ea typeface="思源黑体 CN Light" panose="020B0300000000000000" pitchFamily="34" charset="-122"/>
            </a:endParaRPr>
          </a:p>
        </p:txBody>
      </p:sp>
      <p:sp>
        <p:nvSpPr>
          <p:cNvPr id="9" name="文本框 8">
            <a:extLst>
              <a:ext uri="{FF2B5EF4-FFF2-40B4-BE49-F238E27FC236}">
                <a16:creationId xmlns:a16="http://schemas.microsoft.com/office/drawing/2014/main" id="{E1CDF9DD-C5DB-F250-C595-5C4E6F9002D2}"/>
              </a:ext>
            </a:extLst>
          </p:cNvPr>
          <p:cNvSpPr txBox="1"/>
          <p:nvPr/>
        </p:nvSpPr>
        <p:spPr>
          <a:xfrm>
            <a:off x="609601" y="2214291"/>
            <a:ext cx="10972800" cy="3154710"/>
          </a:xfrm>
          <a:prstGeom prst="rect">
            <a:avLst/>
          </a:prstGeom>
          <a:noFill/>
        </p:spPr>
        <p:txBody>
          <a:bodyPr wrap="square" rtlCol="0">
            <a:spAutoFit/>
          </a:bodyPr>
          <a:lstStyle/>
          <a:p>
            <a:pPr algn="ctr"/>
            <a:r>
              <a:rPr lang="en-US" altLang="zh-CN" sz="19900" dirty="0">
                <a:solidFill>
                  <a:srgbClr val="023D8D">
                    <a:alpha val="8000"/>
                  </a:srgbClr>
                </a:solidFill>
                <a:latin typeface="思源黑体 CN Heavy" panose="020B0A00000000000000" pitchFamily="34" charset="-122"/>
                <a:ea typeface="思源黑体 CN Heavy" panose="020B0A00000000000000" pitchFamily="34" charset="-122"/>
              </a:rPr>
              <a:t>THANKS</a:t>
            </a:r>
            <a:endParaRPr lang="zh-CN" altLang="en-US" sz="19900" dirty="0">
              <a:solidFill>
                <a:srgbClr val="023D8D">
                  <a:alpha val="8000"/>
                </a:srgb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1367927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建筑的摆设布局&#10;&#10;中度可信度描述已自动生成">
            <a:extLst>
              <a:ext uri="{FF2B5EF4-FFF2-40B4-BE49-F238E27FC236}">
                <a16:creationId xmlns:a16="http://schemas.microsoft.com/office/drawing/2014/main" id="{98B3DD3E-A4A9-5A6C-50F2-20FCEED569AB}"/>
              </a:ext>
            </a:extLst>
          </p:cNvPr>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0" y="-29348"/>
            <a:ext cx="12192000" cy="6858000"/>
          </a:xfrm>
          <a:prstGeom prst="rect">
            <a:avLst/>
          </a:prstGeom>
        </p:spPr>
      </p:pic>
      <p:sp>
        <p:nvSpPr>
          <p:cNvPr id="4" name="矩形 3">
            <a:extLst>
              <a:ext uri="{FF2B5EF4-FFF2-40B4-BE49-F238E27FC236}">
                <a16:creationId xmlns:a16="http://schemas.microsoft.com/office/drawing/2014/main" id="{2648812E-FCDA-6380-2985-709FBE34F80C}"/>
              </a:ext>
            </a:extLst>
          </p:cNvPr>
          <p:cNvSpPr/>
          <p:nvPr/>
        </p:nvSpPr>
        <p:spPr>
          <a:xfrm>
            <a:off x="0" y="6092226"/>
            <a:ext cx="12192000" cy="775299"/>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C9431B6-9D36-9AEE-F587-072D9165FDB0}"/>
              </a:ext>
            </a:extLst>
          </p:cNvPr>
          <p:cNvSpPr txBox="1"/>
          <p:nvPr/>
        </p:nvSpPr>
        <p:spPr>
          <a:xfrm>
            <a:off x="609600" y="2308591"/>
            <a:ext cx="2302933" cy="1323439"/>
          </a:xfrm>
          <a:prstGeom prst="rect">
            <a:avLst/>
          </a:prstGeom>
          <a:noFill/>
        </p:spPr>
        <p:txBody>
          <a:bodyPr wrap="square" rtlCol="0">
            <a:spAutoFit/>
          </a:bodyPr>
          <a:lstStyle/>
          <a:p>
            <a:r>
              <a:rPr lang="zh-CN" altLang="en-US" sz="8000" dirty="0">
                <a:solidFill>
                  <a:srgbClr val="023D8D"/>
                </a:solidFill>
                <a:latin typeface="思源黑体 CN Heavy" panose="020B0A00000000000000" pitchFamily="34" charset="-122"/>
                <a:ea typeface="思源黑体 CN Heavy" panose="020B0A00000000000000" pitchFamily="34" charset="-122"/>
              </a:rPr>
              <a:t>目录</a:t>
            </a:r>
          </a:p>
        </p:txBody>
      </p:sp>
      <p:sp>
        <p:nvSpPr>
          <p:cNvPr id="3" name="文本框 2">
            <a:extLst>
              <a:ext uri="{FF2B5EF4-FFF2-40B4-BE49-F238E27FC236}">
                <a16:creationId xmlns:a16="http://schemas.microsoft.com/office/drawing/2014/main" id="{AD5C603E-D525-3D7C-B16A-0503CF7C751E}"/>
              </a:ext>
            </a:extLst>
          </p:cNvPr>
          <p:cNvSpPr txBox="1"/>
          <p:nvPr/>
        </p:nvSpPr>
        <p:spPr>
          <a:xfrm>
            <a:off x="749300" y="3349991"/>
            <a:ext cx="2023533" cy="584775"/>
          </a:xfrm>
          <a:prstGeom prst="rect">
            <a:avLst/>
          </a:prstGeom>
          <a:noFill/>
        </p:spPr>
        <p:txBody>
          <a:bodyPr wrap="square" rtlCol="0">
            <a:spAutoFit/>
          </a:bodyPr>
          <a:lstStyle/>
          <a:p>
            <a:pPr algn="dist"/>
            <a:r>
              <a:rPr lang="en-US" altLang="zh-CN" sz="3200" dirty="0">
                <a:solidFill>
                  <a:srgbClr val="023D8D"/>
                </a:solidFill>
                <a:latin typeface="思源黑体 CN Medium" panose="020B0600000000000000" pitchFamily="34" charset="-122"/>
                <a:ea typeface="思源黑体 CN Medium" panose="020B0600000000000000" pitchFamily="34" charset="-122"/>
              </a:rPr>
              <a:t>Contents</a:t>
            </a:r>
            <a:endParaRPr lang="zh-CN" altLang="en-US" sz="3200" dirty="0">
              <a:solidFill>
                <a:srgbClr val="023D8D"/>
              </a:solidFill>
              <a:latin typeface="思源黑体 CN Medium" panose="020B0600000000000000" pitchFamily="34" charset="-122"/>
              <a:ea typeface="思源黑体 CN Medium" panose="020B0600000000000000" pitchFamily="34" charset="-122"/>
            </a:endParaRPr>
          </a:p>
        </p:txBody>
      </p:sp>
      <p:pic>
        <p:nvPicPr>
          <p:cNvPr id="7" name="图片 6" descr="图片包含 游戏机, 笔记本, 钟表&#10;&#10;描述已自动生成">
            <a:extLst>
              <a:ext uri="{FF2B5EF4-FFF2-40B4-BE49-F238E27FC236}">
                <a16:creationId xmlns:a16="http://schemas.microsoft.com/office/drawing/2014/main" id="{6283C4E5-8F97-A5AC-986B-9C0C266FBB5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609601" y="6228501"/>
            <a:ext cx="2816994" cy="550020"/>
          </a:xfrm>
          <a:prstGeom prst="rect">
            <a:avLst/>
          </a:prstGeom>
        </p:spPr>
      </p:pic>
      <p:pic>
        <p:nvPicPr>
          <p:cNvPr id="10" name="图片 9" descr="文本&#10;&#10;描述已自动生成">
            <a:extLst>
              <a:ext uri="{FF2B5EF4-FFF2-40B4-BE49-F238E27FC236}">
                <a16:creationId xmlns:a16="http://schemas.microsoft.com/office/drawing/2014/main" id="{B8C2CBF3-6082-9FA5-AF57-A42375DB8AF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95858" y="6049852"/>
            <a:ext cx="2186542" cy="930495"/>
          </a:xfrm>
          <a:prstGeom prst="rect">
            <a:avLst/>
          </a:prstGeom>
        </p:spPr>
      </p:pic>
      <p:grpSp>
        <p:nvGrpSpPr>
          <p:cNvPr id="22" name="组合 21">
            <a:extLst>
              <a:ext uri="{FF2B5EF4-FFF2-40B4-BE49-F238E27FC236}">
                <a16:creationId xmlns:a16="http://schemas.microsoft.com/office/drawing/2014/main" id="{46335436-584B-184A-4817-4855C6D2BE5F}"/>
              </a:ext>
            </a:extLst>
          </p:cNvPr>
          <p:cNvGrpSpPr/>
          <p:nvPr/>
        </p:nvGrpSpPr>
        <p:grpSpPr>
          <a:xfrm>
            <a:off x="5047191" y="692150"/>
            <a:ext cx="855134" cy="855134"/>
            <a:chOff x="5047191" y="692150"/>
            <a:chExt cx="855134" cy="855134"/>
          </a:xfrm>
        </p:grpSpPr>
        <p:sp>
          <p:nvSpPr>
            <p:cNvPr id="5" name="椭圆 4">
              <a:extLst>
                <a:ext uri="{FF2B5EF4-FFF2-40B4-BE49-F238E27FC236}">
                  <a16:creationId xmlns:a16="http://schemas.microsoft.com/office/drawing/2014/main" id="{9EDF21DB-F7CD-A155-2F21-BBA129AC220F}"/>
                </a:ext>
              </a:extLst>
            </p:cNvPr>
            <p:cNvSpPr/>
            <p:nvPr/>
          </p:nvSpPr>
          <p:spPr>
            <a:xfrm>
              <a:off x="5047191" y="692150"/>
              <a:ext cx="855134" cy="855134"/>
            </a:xfrm>
            <a:prstGeom prst="ellipse">
              <a:avLst/>
            </a:prstGeom>
            <a:gradFill flip="none" rotWithShape="1">
              <a:gsLst>
                <a:gs pos="0">
                  <a:srgbClr val="023D8D"/>
                </a:gs>
                <a:gs pos="100000">
                  <a:srgbClr val="023D8D">
                    <a:alpha val="60000"/>
                  </a:srgbClr>
                </a:gs>
              </a:gsLst>
              <a:lin ang="2700000" scaled="1"/>
              <a:tileRect/>
            </a:gra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352ABC9-F8D5-17FA-9C01-EF626B7F49E7}"/>
                </a:ext>
              </a:extLst>
            </p:cNvPr>
            <p:cNvSpPr txBox="1"/>
            <p:nvPr/>
          </p:nvSpPr>
          <p:spPr>
            <a:xfrm>
              <a:off x="5132388" y="827330"/>
              <a:ext cx="684741" cy="58477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rPr>
                <a:t>01</a:t>
              </a:r>
              <a:endParaRPr lang="zh-CN" altLang="en-US" sz="320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23" name="组合 22">
            <a:extLst>
              <a:ext uri="{FF2B5EF4-FFF2-40B4-BE49-F238E27FC236}">
                <a16:creationId xmlns:a16="http://schemas.microsoft.com/office/drawing/2014/main" id="{63042AA1-FC4F-4513-64C2-C9085EB76F98}"/>
              </a:ext>
            </a:extLst>
          </p:cNvPr>
          <p:cNvGrpSpPr/>
          <p:nvPr/>
        </p:nvGrpSpPr>
        <p:grpSpPr>
          <a:xfrm>
            <a:off x="5047191" y="1978311"/>
            <a:ext cx="855134" cy="855134"/>
            <a:chOff x="5047191" y="1978311"/>
            <a:chExt cx="855134" cy="855134"/>
          </a:xfrm>
        </p:grpSpPr>
        <p:sp>
          <p:nvSpPr>
            <p:cNvPr id="11" name="椭圆 10">
              <a:extLst>
                <a:ext uri="{FF2B5EF4-FFF2-40B4-BE49-F238E27FC236}">
                  <a16:creationId xmlns:a16="http://schemas.microsoft.com/office/drawing/2014/main" id="{096C9097-BB21-3124-434F-E67E979DC41A}"/>
                </a:ext>
              </a:extLst>
            </p:cNvPr>
            <p:cNvSpPr/>
            <p:nvPr/>
          </p:nvSpPr>
          <p:spPr>
            <a:xfrm>
              <a:off x="5047191" y="1978311"/>
              <a:ext cx="855134" cy="855134"/>
            </a:xfrm>
            <a:prstGeom prst="ellipse">
              <a:avLst/>
            </a:prstGeom>
            <a:gradFill flip="none" rotWithShape="1">
              <a:gsLst>
                <a:gs pos="0">
                  <a:srgbClr val="023D8D"/>
                </a:gs>
                <a:gs pos="100000">
                  <a:srgbClr val="023D8D">
                    <a:alpha val="60000"/>
                  </a:srgbClr>
                </a:gs>
              </a:gsLst>
              <a:lin ang="2700000" scaled="1"/>
              <a:tileRect/>
            </a:gra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D64D99F3-9C2F-3603-9AD8-B4DD6BD79B93}"/>
                </a:ext>
              </a:extLst>
            </p:cNvPr>
            <p:cNvSpPr txBox="1"/>
            <p:nvPr/>
          </p:nvSpPr>
          <p:spPr>
            <a:xfrm>
              <a:off x="5132388" y="2113491"/>
              <a:ext cx="684741" cy="58477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rPr>
                <a:t>02</a:t>
              </a:r>
              <a:endParaRPr lang="zh-CN" altLang="en-US" sz="320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24" name="组合 23">
            <a:extLst>
              <a:ext uri="{FF2B5EF4-FFF2-40B4-BE49-F238E27FC236}">
                <a16:creationId xmlns:a16="http://schemas.microsoft.com/office/drawing/2014/main" id="{2864DF12-1F00-5E8E-E6B9-0C4F5EA35ECD}"/>
              </a:ext>
            </a:extLst>
          </p:cNvPr>
          <p:cNvGrpSpPr/>
          <p:nvPr/>
        </p:nvGrpSpPr>
        <p:grpSpPr>
          <a:xfrm>
            <a:off x="5047191" y="3264472"/>
            <a:ext cx="855134" cy="855134"/>
            <a:chOff x="5047191" y="3264472"/>
            <a:chExt cx="855134" cy="855134"/>
          </a:xfrm>
        </p:grpSpPr>
        <p:sp>
          <p:nvSpPr>
            <p:cNvPr id="12" name="椭圆 11">
              <a:extLst>
                <a:ext uri="{FF2B5EF4-FFF2-40B4-BE49-F238E27FC236}">
                  <a16:creationId xmlns:a16="http://schemas.microsoft.com/office/drawing/2014/main" id="{5A307B89-90A8-8C2F-4715-F2B92504569F}"/>
                </a:ext>
              </a:extLst>
            </p:cNvPr>
            <p:cNvSpPr/>
            <p:nvPr/>
          </p:nvSpPr>
          <p:spPr>
            <a:xfrm>
              <a:off x="5047191" y="3264472"/>
              <a:ext cx="855134" cy="855134"/>
            </a:xfrm>
            <a:prstGeom prst="ellipse">
              <a:avLst/>
            </a:prstGeom>
            <a:gradFill flip="none" rotWithShape="1">
              <a:gsLst>
                <a:gs pos="0">
                  <a:srgbClr val="023D8D"/>
                </a:gs>
                <a:gs pos="100000">
                  <a:srgbClr val="023D8D">
                    <a:alpha val="60000"/>
                  </a:srgbClr>
                </a:gs>
              </a:gsLst>
              <a:lin ang="2700000" scaled="1"/>
              <a:tileRect/>
            </a:gra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8901308-E63F-4C20-8F5E-C2A3015DAA82}"/>
                </a:ext>
              </a:extLst>
            </p:cNvPr>
            <p:cNvSpPr txBox="1"/>
            <p:nvPr/>
          </p:nvSpPr>
          <p:spPr>
            <a:xfrm>
              <a:off x="5132388" y="3399652"/>
              <a:ext cx="684741" cy="58477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rPr>
                <a:t>03</a:t>
              </a:r>
              <a:endParaRPr lang="zh-CN" altLang="en-US" sz="320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25" name="组合 24">
            <a:extLst>
              <a:ext uri="{FF2B5EF4-FFF2-40B4-BE49-F238E27FC236}">
                <a16:creationId xmlns:a16="http://schemas.microsoft.com/office/drawing/2014/main" id="{248CF093-BC77-2F87-2D55-BCE11E2A1B04}"/>
              </a:ext>
            </a:extLst>
          </p:cNvPr>
          <p:cNvGrpSpPr/>
          <p:nvPr/>
        </p:nvGrpSpPr>
        <p:grpSpPr>
          <a:xfrm>
            <a:off x="5047191" y="4550634"/>
            <a:ext cx="855134" cy="855134"/>
            <a:chOff x="5047191" y="4550634"/>
            <a:chExt cx="855134" cy="855134"/>
          </a:xfrm>
        </p:grpSpPr>
        <p:sp>
          <p:nvSpPr>
            <p:cNvPr id="13" name="椭圆 12">
              <a:extLst>
                <a:ext uri="{FF2B5EF4-FFF2-40B4-BE49-F238E27FC236}">
                  <a16:creationId xmlns:a16="http://schemas.microsoft.com/office/drawing/2014/main" id="{C4DB7547-95EE-C60C-D17D-E8E4F88FEE87}"/>
                </a:ext>
              </a:extLst>
            </p:cNvPr>
            <p:cNvSpPr/>
            <p:nvPr/>
          </p:nvSpPr>
          <p:spPr>
            <a:xfrm>
              <a:off x="5047191" y="4550634"/>
              <a:ext cx="855134" cy="855134"/>
            </a:xfrm>
            <a:prstGeom prst="ellipse">
              <a:avLst/>
            </a:prstGeom>
            <a:gradFill flip="none" rotWithShape="1">
              <a:gsLst>
                <a:gs pos="0">
                  <a:srgbClr val="023D8D"/>
                </a:gs>
                <a:gs pos="100000">
                  <a:srgbClr val="023D8D">
                    <a:alpha val="60000"/>
                  </a:srgbClr>
                </a:gs>
              </a:gsLst>
              <a:lin ang="2700000" scaled="1"/>
              <a:tileRect/>
            </a:gra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8276F2E9-6C9B-58B4-00D5-2081090BEBBA}"/>
                </a:ext>
              </a:extLst>
            </p:cNvPr>
            <p:cNvSpPr txBox="1"/>
            <p:nvPr/>
          </p:nvSpPr>
          <p:spPr>
            <a:xfrm>
              <a:off x="5132388" y="4685814"/>
              <a:ext cx="684741" cy="58477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rPr>
                <a:t>04</a:t>
              </a:r>
              <a:endParaRPr lang="zh-CN" altLang="en-US" sz="3200" dirty="0">
                <a:solidFill>
                  <a:schemeClr val="bg1"/>
                </a:solidFill>
                <a:latin typeface="思源黑体 CN Medium" panose="020B0600000000000000" pitchFamily="34" charset="-122"/>
                <a:ea typeface="思源黑体 CN Medium" panose="020B0600000000000000" pitchFamily="34" charset="-122"/>
              </a:endParaRPr>
            </a:p>
          </p:txBody>
        </p:sp>
      </p:grpSp>
      <p:sp>
        <p:nvSpPr>
          <p:cNvPr id="18" name="文本框 17">
            <a:extLst>
              <a:ext uri="{FF2B5EF4-FFF2-40B4-BE49-F238E27FC236}">
                <a16:creationId xmlns:a16="http://schemas.microsoft.com/office/drawing/2014/main" id="{73F1B0BF-1C43-009B-7583-22412E219C25}"/>
              </a:ext>
            </a:extLst>
          </p:cNvPr>
          <p:cNvSpPr txBox="1"/>
          <p:nvPr/>
        </p:nvSpPr>
        <p:spPr>
          <a:xfrm>
            <a:off x="6096000" y="765774"/>
            <a:ext cx="3808942" cy="707886"/>
          </a:xfrm>
          <a:prstGeom prst="rect">
            <a:avLst/>
          </a:prstGeom>
          <a:noFill/>
        </p:spPr>
        <p:txBody>
          <a:bodyPr wrap="square" rtlCol="0">
            <a:spAutoFit/>
          </a:bodyPr>
          <a:lstStyle/>
          <a:p>
            <a:r>
              <a:rPr lang="zh-CN" altLang="en-US" sz="4000" dirty="0">
                <a:solidFill>
                  <a:srgbClr val="023D8D"/>
                </a:solidFill>
                <a:latin typeface="思源黑体 CN Medium" panose="020B0600000000000000" pitchFamily="34" charset="-122"/>
                <a:ea typeface="思源黑体 CN Medium" panose="020B0600000000000000" pitchFamily="34" charset="-122"/>
              </a:rPr>
              <a:t>运行演示</a:t>
            </a:r>
          </a:p>
        </p:txBody>
      </p:sp>
      <p:sp>
        <p:nvSpPr>
          <p:cNvPr id="19" name="文本框 18">
            <a:extLst>
              <a:ext uri="{FF2B5EF4-FFF2-40B4-BE49-F238E27FC236}">
                <a16:creationId xmlns:a16="http://schemas.microsoft.com/office/drawing/2014/main" id="{75C2E606-9956-4058-C4AB-B67C4DBCBF43}"/>
              </a:ext>
            </a:extLst>
          </p:cNvPr>
          <p:cNvSpPr txBox="1"/>
          <p:nvPr/>
        </p:nvSpPr>
        <p:spPr>
          <a:xfrm>
            <a:off x="6096000" y="2051935"/>
            <a:ext cx="3808942" cy="707886"/>
          </a:xfrm>
          <a:prstGeom prst="rect">
            <a:avLst/>
          </a:prstGeom>
          <a:noFill/>
        </p:spPr>
        <p:txBody>
          <a:bodyPr wrap="square" rtlCol="0">
            <a:spAutoFit/>
          </a:bodyPr>
          <a:lstStyle/>
          <a:p>
            <a:r>
              <a:rPr lang="zh-CN" altLang="en-US" sz="4000" dirty="0">
                <a:solidFill>
                  <a:srgbClr val="023D8D"/>
                </a:solidFill>
                <a:latin typeface="思源黑体 CN Medium" panose="020B0600000000000000" pitchFamily="34" charset="-122"/>
                <a:ea typeface="思源黑体 CN Medium" panose="020B0600000000000000" pitchFamily="34" charset="-122"/>
              </a:rPr>
              <a:t>设计亮点</a:t>
            </a:r>
          </a:p>
        </p:txBody>
      </p:sp>
      <p:sp>
        <p:nvSpPr>
          <p:cNvPr id="20" name="文本框 19">
            <a:extLst>
              <a:ext uri="{FF2B5EF4-FFF2-40B4-BE49-F238E27FC236}">
                <a16:creationId xmlns:a16="http://schemas.microsoft.com/office/drawing/2014/main" id="{F8C11E8D-DA2C-BCE3-6472-80F5EEA8E681}"/>
              </a:ext>
            </a:extLst>
          </p:cNvPr>
          <p:cNvSpPr txBox="1"/>
          <p:nvPr/>
        </p:nvSpPr>
        <p:spPr>
          <a:xfrm>
            <a:off x="6096000" y="3338096"/>
            <a:ext cx="3808942" cy="707886"/>
          </a:xfrm>
          <a:prstGeom prst="rect">
            <a:avLst/>
          </a:prstGeom>
          <a:noFill/>
        </p:spPr>
        <p:txBody>
          <a:bodyPr wrap="square" rtlCol="0">
            <a:spAutoFit/>
          </a:bodyPr>
          <a:lstStyle/>
          <a:p>
            <a:r>
              <a:rPr lang="zh-CN" altLang="en-US" sz="4000" dirty="0">
                <a:solidFill>
                  <a:srgbClr val="023D8D"/>
                </a:solidFill>
                <a:latin typeface="思源黑体 CN Medium" panose="020B0600000000000000" pitchFamily="34" charset="-122"/>
                <a:ea typeface="思源黑体 CN Medium" panose="020B0600000000000000" pitchFamily="34" charset="-122"/>
              </a:rPr>
              <a:t>优化改进</a:t>
            </a:r>
          </a:p>
        </p:txBody>
      </p:sp>
      <p:sp>
        <p:nvSpPr>
          <p:cNvPr id="21" name="文本框 20">
            <a:extLst>
              <a:ext uri="{FF2B5EF4-FFF2-40B4-BE49-F238E27FC236}">
                <a16:creationId xmlns:a16="http://schemas.microsoft.com/office/drawing/2014/main" id="{97556991-54E1-C58B-2C8A-545A4289F121}"/>
              </a:ext>
            </a:extLst>
          </p:cNvPr>
          <p:cNvSpPr txBox="1"/>
          <p:nvPr/>
        </p:nvSpPr>
        <p:spPr>
          <a:xfrm>
            <a:off x="6096000" y="4624258"/>
            <a:ext cx="3808942" cy="707886"/>
          </a:xfrm>
          <a:prstGeom prst="rect">
            <a:avLst/>
          </a:prstGeom>
          <a:noFill/>
        </p:spPr>
        <p:txBody>
          <a:bodyPr wrap="square" rtlCol="0">
            <a:spAutoFit/>
          </a:bodyPr>
          <a:lstStyle/>
          <a:p>
            <a:r>
              <a:rPr lang="zh-CN" altLang="en-US" sz="4000" dirty="0">
                <a:solidFill>
                  <a:srgbClr val="023D8D"/>
                </a:solidFill>
                <a:latin typeface="思源黑体 CN Medium" panose="020B0600000000000000" pitchFamily="34" charset="-122"/>
                <a:ea typeface="思源黑体 CN Medium" panose="020B0600000000000000" pitchFamily="34" charset="-122"/>
              </a:rPr>
              <a:t>体会收获</a:t>
            </a:r>
          </a:p>
        </p:txBody>
      </p:sp>
    </p:spTree>
    <p:extLst>
      <p:ext uri="{BB962C8B-B14F-4D97-AF65-F5344CB8AC3E}">
        <p14:creationId xmlns:p14="http://schemas.microsoft.com/office/powerpoint/2010/main" val="4134772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建筑的摆设布局&#10;&#10;描述已自动生成">
            <a:extLst>
              <a:ext uri="{FF2B5EF4-FFF2-40B4-BE49-F238E27FC236}">
                <a16:creationId xmlns:a16="http://schemas.microsoft.com/office/drawing/2014/main" id="{0E953624-D4CA-51B8-4444-D5A353A6B531}"/>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3" name="任意多边形: 形状 2">
            <a:extLst>
              <a:ext uri="{FF2B5EF4-FFF2-40B4-BE49-F238E27FC236}">
                <a16:creationId xmlns:a16="http://schemas.microsoft.com/office/drawing/2014/main" id="{793134CE-D3B2-90A9-6473-780FC57D9AD6}"/>
              </a:ext>
            </a:extLst>
          </p:cNvPr>
          <p:cNvSpPr/>
          <p:nvPr/>
        </p:nvSpPr>
        <p:spPr>
          <a:xfrm>
            <a:off x="0" y="0"/>
            <a:ext cx="12609462" cy="6858000"/>
          </a:xfrm>
          <a:custGeom>
            <a:avLst/>
            <a:gdLst>
              <a:gd name="connsiteX0" fmla="*/ 0 w 11640490"/>
              <a:gd name="connsiteY0" fmla="*/ 0 h 6858000"/>
              <a:gd name="connsiteX1" fmla="*/ 11640490 w 11640490"/>
              <a:gd name="connsiteY1" fmla="*/ 0 h 6858000"/>
              <a:gd name="connsiteX2" fmla="*/ 11640490 w 11640490"/>
              <a:gd name="connsiteY2" fmla="*/ 6858000 h 6858000"/>
              <a:gd name="connsiteX3" fmla="*/ 0 w 116404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640490" h="6858000">
                <a:moveTo>
                  <a:pt x="0" y="0"/>
                </a:moveTo>
                <a:lnTo>
                  <a:pt x="11640490" y="0"/>
                </a:lnTo>
                <a:lnTo>
                  <a:pt x="11640490" y="6858000"/>
                </a:lnTo>
                <a:lnTo>
                  <a:pt x="0" y="6858000"/>
                </a:lnTo>
                <a:close/>
              </a:path>
            </a:pathLst>
          </a:custGeom>
          <a:gradFill flip="none" rotWithShape="1">
            <a:gsLst>
              <a:gs pos="0">
                <a:schemeClr val="bg1"/>
              </a:gs>
              <a:gs pos="100000">
                <a:schemeClr val="bg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hidden="1">
            <a:extLst>
              <a:ext uri="{FF2B5EF4-FFF2-40B4-BE49-F238E27FC236}">
                <a16:creationId xmlns:a16="http://schemas.microsoft.com/office/drawing/2014/main" id="{2B9729B0-EC1D-CA99-D029-35F837AED966}"/>
              </a:ext>
            </a:extLst>
          </p:cNvPr>
          <p:cNvSpPr txBox="1"/>
          <p:nvPr/>
        </p:nvSpPr>
        <p:spPr>
          <a:xfrm>
            <a:off x="6096000" y="-499533"/>
            <a:ext cx="5189008" cy="7540526"/>
          </a:xfrm>
          <a:prstGeom prst="rect">
            <a:avLst/>
          </a:prstGeom>
          <a:noFill/>
        </p:spPr>
        <p:txBody>
          <a:bodyPr wrap="square" rtlCol="0">
            <a:spAutoFit/>
          </a:bodyPr>
          <a:lstStyle/>
          <a:p>
            <a:r>
              <a:rPr lang="en-US" altLang="zh-CN"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01</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sp>
        <p:nvSpPr>
          <p:cNvPr id="8" name="文本框 7">
            <a:extLst>
              <a:ext uri="{FF2B5EF4-FFF2-40B4-BE49-F238E27FC236}">
                <a16:creationId xmlns:a16="http://schemas.microsoft.com/office/drawing/2014/main" id="{C383F979-FB25-C9FD-14F7-E16E75E9C164}"/>
              </a:ext>
            </a:extLst>
          </p:cNvPr>
          <p:cNvSpPr txBox="1"/>
          <p:nvPr/>
        </p:nvSpPr>
        <p:spPr>
          <a:xfrm>
            <a:off x="819256" y="2521000"/>
            <a:ext cx="4457488" cy="830997"/>
          </a:xfrm>
          <a:prstGeom prst="rect">
            <a:avLst/>
          </a:prstGeom>
          <a:noFill/>
        </p:spPr>
        <p:txBody>
          <a:bodyPr wrap="square" rtlCol="0">
            <a:spAutoFit/>
          </a:bodyPr>
          <a:lstStyle/>
          <a:p>
            <a:pPr algn="ctr"/>
            <a:r>
              <a:rPr lang="zh-CN" altLang="en-US" sz="4800" dirty="0">
                <a:solidFill>
                  <a:srgbClr val="023D8D"/>
                </a:solidFill>
                <a:latin typeface="思源黑体 CN Medium" panose="020B0600000000000000" pitchFamily="34" charset="-122"/>
                <a:ea typeface="思源黑体 CN Medium" panose="020B0600000000000000" pitchFamily="34" charset="-122"/>
              </a:rPr>
              <a:t>运行演示</a:t>
            </a:r>
          </a:p>
        </p:txBody>
      </p:sp>
      <p:cxnSp>
        <p:nvCxnSpPr>
          <p:cNvPr id="10" name="直接连接符 9">
            <a:extLst>
              <a:ext uri="{FF2B5EF4-FFF2-40B4-BE49-F238E27FC236}">
                <a16:creationId xmlns:a16="http://schemas.microsoft.com/office/drawing/2014/main" id="{6667A4BB-4C09-2716-E608-65BD348FAAE3}"/>
              </a:ext>
            </a:extLst>
          </p:cNvPr>
          <p:cNvCxnSpPr>
            <a:cxnSpLocks/>
          </p:cNvCxnSpPr>
          <p:nvPr/>
        </p:nvCxnSpPr>
        <p:spPr>
          <a:xfrm>
            <a:off x="2229853" y="3655771"/>
            <a:ext cx="1636295" cy="0"/>
          </a:xfrm>
          <a:prstGeom prst="line">
            <a:avLst/>
          </a:prstGeom>
          <a:ln w="38100">
            <a:solidFill>
              <a:srgbClr val="023D8D"/>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C4D2A379-76F6-75D2-3D7E-441045F252A9}"/>
              </a:ext>
            </a:extLst>
          </p:cNvPr>
          <p:cNvGrpSpPr/>
          <p:nvPr/>
        </p:nvGrpSpPr>
        <p:grpSpPr>
          <a:xfrm>
            <a:off x="6096000" y="-751581"/>
            <a:ext cx="4946714" cy="7376160"/>
            <a:chOff x="6096000" y="-499533"/>
            <a:chExt cx="4946714" cy="7376160"/>
          </a:xfrm>
        </p:grpSpPr>
        <p:sp>
          <p:nvSpPr>
            <p:cNvPr id="5" name="文本框 4">
              <a:extLst>
                <a:ext uri="{FF2B5EF4-FFF2-40B4-BE49-F238E27FC236}">
                  <a16:creationId xmlns:a16="http://schemas.microsoft.com/office/drawing/2014/main" id="{8E533229-B9F5-1646-5D57-37B8982B0387}"/>
                </a:ext>
              </a:extLst>
            </p:cNvPr>
            <p:cNvSpPr txBox="1"/>
            <p:nvPr/>
          </p:nvSpPr>
          <p:spPr>
            <a:xfrm>
              <a:off x="6096000" y="-499533"/>
              <a:ext cx="2628964" cy="7376160"/>
            </a:xfrm>
            <a:prstGeom prst="rect">
              <a:avLst/>
            </a:prstGeom>
            <a:noFill/>
          </p:spPr>
          <p:txBody>
            <a:bodyPr wrap="square" rtlCol="0">
              <a:spAutoFit/>
            </a:bodyPr>
            <a:lstStyle/>
            <a:p>
              <a:r>
                <a:rPr lang="en-US" altLang="zh-CN"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sp>
          <p:nvSpPr>
            <p:cNvPr id="6" name="文本框 5">
              <a:extLst>
                <a:ext uri="{FF2B5EF4-FFF2-40B4-BE49-F238E27FC236}">
                  <a16:creationId xmlns:a16="http://schemas.microsoft.com/office/drawing/2014/main" id="{80D07792-8E8B-EE7D-EFD2-4655073DCFAC}"/>
                </a:ext>
              </a:extLst>
            </p:cNvPr>
            <p:cNvSpPr txBox="1"/>
            <p:nvPr/>
          </p:nvSpPr>
          <p:spPr>
            <a:xfrm>
              <a:off x="8724900" y="-499533"/>
              <a:ext cx="2317814" cy="7376160"/>
            </a:xfrm>
            <a:prstGeom prst="rect">
              <a:avLst/>
            </a:prstGeom>
            <a:noFill/>
          </p:spPr>
          <p:txBody>
            <a:bodyPr wrap="square" rtlCol="0">
              <a:spAutoFit/>
            </a:bodyPr>
            <a:lstStyle/>
            <a:p>
              <a:r>
                <a:rPr lang="en-US" altLang="zh-CN" sz="4840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1</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grpSp>
      <p:sp>
        <p:nvSpPr>
          <p:cNvPr id="7" name="文本框 6">
            <a:extLst>
              <a:ext uri="{FF2B5EF4-FFF2-40B4-BE49-F238E27FC236}">
                <a16:creationId xmlns:a16="http://schemas.microsoft.com/office/drawing/2014/main" id="{9620DF9E-3A9E-7072-05D6-3D5FC9B4A970}"/>
              </a:ext>
            </a:extLst>
          </p:cNvPr>
          <p:cNvSpPr txBox="1"/>
          <p:nvPr/>
        </p:nvSpPr>
        <p:spPr>
          <a:xfrm>
            <a:off x="1444831" y="3222460"/>
            <a:ext cx="3206339" cy="338554"/>
          </a:xfrm>
          <a:prstGeom prst="rect">
            <a:avLst/>
          </a:prstGeom>
          <a:noFill/>
        </p:spPr>
        <p:txBody>
          <a:bodyPr wrap="square" rtlCol="0">
            <a:spAutoFit/>
          </a:bodyPr>
          <a:lstStyle/>
          <a:p>
            <a:pPr algn="dist"/>
            <a:r>
              <a:rPr lang="en-US" altLang="zh-CN" sz="1600" dirty="0">
                <a:solidFill>
                  <a:srgbClr val="0351B9"/>
                </a:solidFill>
                <a:latin typeface="思源黑体 CN Light" panose="020B0300000000000000" pitchFamily="34" charset="-122"/>
                <a:ea typeface="思源黑体 CN Light" panose="020B0300000000000000" pitchFamily="34" charset="-122"/>
              </a:rPr>
              <a:t>Run  demonstration</a:t>
            </a:r>
            <a:endParaRPr lang="zh-CN" altLang="en-US" sz="1600" dirty="0">
              <a:solidFill>
                <a:srgbClr val="0351B9"/>
              </a:solidFill>
              <a:latin typeface="思源黑体 CN Light" panose="020B0300000000000000" pitchFamily="34" charset="-122"/>
              <a:ea typeface="思源黑体 CN Light" panose="020B0300000000000000" pitchFamily="34" charset="-122"/>
            </a:endParaRPr>
          </a:p>
        </p:txBody>
      </p:sp>
      <p:sp>
        <p:nvSpPr>
          <p:cNvPr id="9" name="矩形 8">
            <a:extLst>
              <a:ext uri="{FF2B5EF4-FFF2-40B4-BE49-F238E27FC236}">
                <a16:creationId xmlns:a16="http://schemas.microsoft.com/office/drawing/2014/main" id="{51E251BD-E201-F18C-1B20-3018E0A54A55}"/>
              </a:ext>
            </a:extLst>
          </p:cNvPr>
          <p:cNvSpPr/>
          <p:nvPr/>
        </p:nvSpPr>
        <p:spPr>
          <a:xfrm>
            <a:off x="0" y="6092226"/>
            <a:ext cx="12192000" cy="775299"/>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游戏机, 笔记本, 钟表&#10;&#10;描述已自动生成">
            <a:extLst>
              <a:ext uri="{FF2B5EF4-FFF2-40B4-BE49-F238E27FC236}">
                <a16:creationId xmlns:a16="http://schemas.microsoft.com/office/drawing/2014/main" id="{2554E23D-D485-65B5-7C51-80BB3AD6EEC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609601" y="6228501"/>
            <a:ext cx="2816994" cy="550020"/>
          </a:xfrm>
          <a:prstGeom prst="rect">
            <a:avLst/>
          </a:prstGeom>
        </p:spPr>
      </p:pic>
      <p:pic>
        <p:nvPicPr>
          <p:cNvPr id="12" name="图片 11" descr="文本&#10;&#10;描述已自动生成">
            <a:extLst>
              <a:ext uri="{FF2B5EF4-FFF2-40B4-BE49-F238E27FC236}">
                <a16:creationId xmlns:a16="http://schemas.microsoft.com/office/drawing/2014/main" id="{F86C954A-6C79-AE23-1213-1F82A61645E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95858" y="6049852"/>
            <a:ext cx="2186542" cy="930495"/>
          </a:xfrm>
          <a:prstGeom prst="rect">
            <a:avLst/>
          </a:prstGeom>
        </p:spPr>
      </p:pic>
    </p:spTree>
    <p:extLst>
      <p:ext uri="{BB962C8B-B14F-4D97-AF65-F5344CB8AC3E}">
        <p14:creationId xmlns:p14="http://schemas.microsoft.com/office/powerpoint/2010/main" val="3931720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湖边的建筑&#10;&#10;描述已自动生成">
            <a:extLst>
              <a:ext uri="{FF2B5EF4-FFF2-40B4-BE49-F238E27FC236}">
                <a16:creationId xmlns:a16="http://schemas.microsoft.com/office/drawing/2014/main" id="{3A6B8A9F-41B8-0087-2A16-C6D893199644}"/>
              </a:ext>
            </a:extLst>
          </p:cNvPr>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0" y="0"/>
            <a:ext cx="12215582" cy="6858000"/>
          </a:xfrm>
          <a:prstGeom prst="rect">
            <a:avLst/>
          </a:prstGeom>
        </p:spPr>
      </p:pic>
      <p:sp>
        <p:nvSpPr>
          <p:cNvPr id="6" name="文本框 5">
            <a:extLst>
              <a:ext uri="{FF2B5EF4-FFF2-40B4-BE49-F238E27FC236}">
                <a16:creationId xmlns:a16="http://schemas.microsoft.com/office/drawing/2014/main" id="{84020D41-984A-1975-EA31-1750656E8B88}"/>
              </a:ext>
            </a:extLst>
          </p:cNvPr>
          <p:cNvSpPr txBox="1"/>
          <p:nvPr/>
        </p:nvSpPr>
        <p:spPr>
          <a:xfrm>
            <a:off x="666409" y="1656860"/>
            <a:ext cx="2065867" cy="46166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游戏菜单</a:t>
            </a:r>
          </a:p>
        </p:txBody>
      </p:sp>
      <p:sp>
        <p:nvSpPr>
          <p:cNvPr id="13" name="文本框 12">
            <a:extLst>
              <a:ext uri="{FF2B5EF4-FFF2-40B4-BE49-F238E27FC236}">
                <a16:creationId xmlns:a16="http://schemas.microsoft.com/office/drawing/2014/main" id="{D32856CE-C382-466D-8179-E7FB94E029CD}"/>
              </a:ext>
            </a:extLst>
          </p:cNvPr>
          <p:cNvSpPr txBox="1"/>
          <p:nvPr/>
        </p:nvSpPr>
        <p:spPr>
          <a:xfrm>
            <a:off x="869480" y="3314365"/>
            <a:ext cx="1790339" cy="830997"/>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进入游戏首先映入眼帘的是游戏主菜单</a:t>
            </a:r>
          </a:p>
        </p:txBody>
      </p:sp>
      <p:cxnSp>
        <p:nvCxnSpPr>
          <p:cNvPr id="23" name="直接连接符 22">
            <a:extLst>
              <a:ext uri="{FF2B5EF4-FFF2-40B4-BE49-F238E27FC236}">
                <a16:creationId xmlns:a16="http://schemas.microsoft.com/office/drawing/2014/main" id="{57825029-5BDA-8101-2E71-808DC6EBBE7A}"/>
              </a:ext>
            </a:extLst>
          </p:cNvPr>
          <p:cNvCxnSpPr>
            <a:cxnSpLocks/>
          </p:cNvCxnSpPr>
          <p:nvPr/>
        </p:nvCxnSpPr>
        <p:spPr>
          <a:xfrm>
            <a:off x="6096000" y="3301999"/>
            <a:ext cx="0" cy="2675468"/>
          </a:xfrm>
          <a:prstGeom prst="line">
            <a:avLst/>
          </a:prstGeom>
          <a:ln w="12700">
            <a:gradFill flip="none" rotWithShape="1">
              <a:gsLst>
                <a:gs pos="0">
                  <a:srgbClr val="023D8D"/>
                </a:gs>
                <a:gs pos="100000">
                  <a:schemeClr val="bg1">
                    <a:alpha val="0"/>
                  </a:schemeClr>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CD47532-84E1-871C-91F0-E83CA1BD8858}"/>
              </a:ext>
            </a:extLst>
          </p:cNvPr>
          <p:cNvCxnSpPr>
            <a:cxnSpLocks/>
          </p:cNvCxnSpPr>
          <p:nvPr/>
        </p:nvCxnSpPr>
        <p:spPr>
          <a:xfrm flipV="1">
            <a:off x="2707110" y="1019910"/>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8711BA8-D2F9-0708-4FCD-E54D738B5B7D}"/>
              </a:ext>
            </a:extLst>
          </p:cNvPr>
          <p:cNvSpPr/>
          <p:nvPr/>
        </p:nvSpPr>
        <p:spPr>
          <a:xfrm>
            <a:off x="609600" y="685800"/>
            <a:ext cx="10972800" cy="5486400"/>
          </a:xfrm>
          <a:prstGeom prst="rect">
            <a:avLst/>
          </a:prstGeom>
          <a:noFill/>
          <a:ln w="25400">
            <a:gradFill flip="none" rotWithShape="1">
              <a:gsLst>
                <a:gs pos="0">
                  <a:srgbClr val="023D8D"/>
                </a:gs>
                <a:gs pos="100000">
                  <a:srgbClr val="023D8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 name="图片 29">
            <a:extLst>
              <a:ext uri="{FF2B5EF4-FFF2-40B4-BE49-F238E27FC236}">
                <a16:creationId xmlns:a16="http://schemas.microsoft.com/office/drawing/2014/main" id="{BAADF915-387B-B9A7-A241-EC0F84AC7D3B}"/>
              </a:ext>
            </a:extLst>
          </p:cNvPr>
          <p:cNvPicPr>
            <a:picLocks noChangeAspect="1"/>
          </p:cNvPicPr>
          <p:nvPr/>
        </p:nvPicPr>
        <p:blipFill>
          <a:blip r:embed="rId4"/>
          <a:stretch>
            <a:fillRect/>
          </a:stretch>
        </p:blipFill>
        <p:spPr>
          <a:xfrm>
            <a:off x="2919699" y="929885"/>
            <a:ext cx="2934808" cy="5047581"/>
          </a:xfrm>
          <a:prstGeom prst="rect">
            <a:avLst/>
          </a:prstGeom>
        </p:spPr>
      </p:pic>
      <p:pic>
        <p:nvPicPr>
          <p:cNvPr id="33" name="图片 32">
            <a:extLst>
              <a:ext uri="{FF2B5EF4-FFF2-40B4-BE49-F238E27FC236}">
                <a16:creationId xmlns:a16="http://schemas.microsoft.com/office/drawing/2014/main" id="{0B8E5396-8276-159F-1B31-AF6C5FAFD871}"/>
              </a:ext>
            </a:extLst>
          </p:cNvPr>
          <p:cNvPicPr>
            <a:picLocks noChangeAspect="1"/>
          </p:cNvPicPr>
          <p:nvPr/>
        </p:nvPicPr>
        <p:blipFill>
          <a:blip r:embed="rId5"/>
          <a:stretch>
            <a:fillRect/>
          </a:stretch>
        </p:blipFill>
        <p:spPr>
          <a:xfrm>
            <a:off x="8547821" y="929886"/>
            <a:ext cx="2883318" cy="5047581"/>
          </a:xfrm>
          <a:prstGeom prst="rect">
            <a:avLst/>
          </a:prstGeom>
        </p:spPr>
      </p:pic>
      <p:sp>
        <p:nvSpPr>
          <p:cNvPr id="34" name="文本框 33">
            <a:extLst>
              <a:ext uri="{FF2B5EF4-FFF2-40B4-BE49-F238E27FC236}">
                <a16:creationId xmlns:a16="http://schemas.microsoft.com/office/drawing/2014/main" id="{769468A8-5B0B-0DD2-2C31-1C9E62C4DE42}"/>
              </a:ext>
            </a:extLst>
          </p:cNvPr>
          <p:cNvSpPr txBox="1"/>
          <p:nvPr/>
        </p:nvSpPr>
        <p:spPr>
          <a:xfrm>
            <a:off x="6288978" y="1656861"/>
            <a:ext cx="2065867" cy="46166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创建角色</a:t>
            </a:r>
          </a:p>
        </p:txBody>
      </p:sp>
      <p:cxnSp>
        <p:nvCxnSpPr>
          <p:cNvPr id="35" name="直接连接符 34">
            <a:extLst>
              <a:ext uri="{FF2B5EF4-FFF2-40B4-BE49-F238E27FC236}">
                <a16:creationId xmlns:a16="http://schemas.microsoft.com/office/drawing/2014/main" id="{E9111714-3F63-D99A-6BAC-77F6CF831A68}"/>
              </a:ext>
            </a:extLst>
          </p:cNvPr>
          <p:cNvCxnSpPr>
            <a:cxnSpLocks/>
          </p:cNvCxnSpPr>
          <p:nvPr/>
        </p:nvCxnSpPr>
        <p:spPr>
          <a:xfrm flipV="1">
            <a:off x="8366666" y="1019911"/>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21CFC77-E6F3-C48E-2E36-57F183C7B76F}"/>
              </a:ext>
            </a:extLst>
          </p:cNvPr>
          <p:cNvSpPr txBox="1"/>
          <p:nvPr/>
        </p:nvSpPr>
        <p:spPr>
          <a:xfrm>
            <a:off x="6517797" y="3301999"/>
            <a:ext cx="1718859" cy="584775"/>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点击开始游戏进入创建角色界面</a:t>
            </a:r>
          </a:p>
        </p:txBody>
      </p:sp>
    </p:spTree>
    <p:extLst>
      <p:ext uri="{BB962C8B-B14F-4D97-AF65-F5344CB8AC3E}">
        <p14:creationId xmlns:p14="http://schemas.microsoft.com/office/powerpoint/2010/main" val="300961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湖边的建筑&#10;&#10;描述已自动生成">
            <a:extLst>
              <a:ext uri="{FF2B5EF4-FFF2-40B4-BE49-F238E27FC236}">
                <a16:creationId xmlns:a16="http://schemas.microsoft.com/office/drawing/2014/main" id="{3A6B8A9F-41B8-0087-2A16-C6D893199644}"/>
              </a:ext>
            </a:extLst>
          </p:cNvPr>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0" y="0"/>
            <a:ext cx="12215582" cy="6858000"/>
          </a:xfrm>
          <a:prstGeom prst="rect">
            <a:avLst/>
          </a:prstGeom>
        </p:spPr>
      </p:pic>
      <p:sp>
        <p:nvSpPr>
          <p:cNvPr id="6" name="文本框 5">
            <a:extLst>
              <a:ext uri="{FF2B5EF4-FFF2-40B4-BE49-F238E27FC236}">
                <a16:creationId xmlns:a16="http://schemas.microsoft.com/office/drawing/2014/main" id="{84020D41-984A-1975-EA31-1750656E8B88}"/>
              </a:ext>
            </a:extLst>
          </p:cNvPr>
          <p:cNvSpPr txBox="1"/>
          <p:nvPr/>
        </p:nvSpPr>
        <p:spPr>
          <a:xfrm>
            <a:off x="666409" y="1656860"/>
            <a:ext cx="2065867" cy="46166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选择飞机</a:t>
            </a:r>
          </a:p>
        </p:txBody>
      </p:sp>
      <p:sp>
        <p:nvSpPr>
          <p:cNvPr id="13" name="文本框 12">
            <a:extLst>
              <a:ext uri="{FF2B5EF4-FFF2-40B4-BE49-F238E27FC236}">
                <a16:creationId xmlns:a16="http://schemas.microsoft.com/office/drawing/2014/main" id="{D32856CE-C382-466D-8179-E7FB94E029CD}"/>
              </a:ext>
            </a:extLst>
          </p:cNvPr>
          <p:cNvSpPr txBox="1"/>
          <p:nvPr/>
        </p:nvSpPr>
        <p:spPr>
          <a:xfrm>
            <a:off x="869480" y="3314365"/>
            <a:ext cx="1790339" cy="1077218"/>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输入昵称后可以选择四种不同的飞机及三种游戏难度</a:t>
            </a:r>
          </a:p>
        </p:txBody>
      </p:sp>
      <p:cxnSp>
        <p:nvCxnSpPr>
          <p:cNvPr id="23" name="直接连接符 22">
            <a:extLst>
              <a:ext uri="{FF2B5EF4-FFF2-40B4-BE49-F238E27FC236}">
                <a16:creationId xmlns:a16="http://schemas.microsoft.com/office/drawing/2014/main" id="{57825029-5BDA-8101-2E71-808DC6EBBE7A}"/>
              </a:ext>
            </a:extLst>
          </p:cNvPr>
          <p:cNvCxnSpPr>
            <a:cxnSpLocks/>
          </p:cNvCxnSpPr>
          <p:nvPr/>
        </p:nvCxnSpPr>
        <p:spPr>
          <a:xfrm>
            <a:off x="6096000" y="3301999"/>
            <a:ext cx="0" cy="2675468"/>
          </a:xfrm>
          <a:prstGeom prst="line">
            <a:avLst/>
          </a:prstGeom>
          <a:ln w="12700">
            <a:gradFill flip="none" rotWithShape="1">
              <a:gsLst>
                <a:gs pos="0">
                  <a:srgbClr val="023D8D"/>
                </a:gs>
                <a:gs pos="100000">
                  <a:schemeClr val="bg1">
                    <a:alpha val="0"/>
                  </a:schemeClr>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CD47532-84E1-871C-91F0-E83CA1BD8858}"/>
              </a:ext>
            </a:extLst>
          </p:cNvPr>
          <p:cNvCxnSpPr>
            <a:cxnSpLocks/>
          </p:cNvCxnSpPr>
          <p:nvPr/>
        </p:nvCxnSpPr>
        <p:spPr>
          <a:xfrm flipV="1">
            <a:off x="2707110" y="1019910"/>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8711BA8-D2F9-0708-4FCD-E54D738B5B7D}"/>
              </a:ext>
            </a:extLst>
          </p:cNvPr>
          <p:cNvSpPr/>
          <p:nvPr/>
        </p:nvSpPr>
        <p:spPr>
          <a:xfrm>
            <a:off x="609600" y="685800"/>
            <a:ext cx="10972800" cy="5486400"/>
          </a:xfrm>
          <a:prstGeom prst="rect">
            <a:avLst/>
          </a:prstGeom>
          <a:noFill/>
          <a:ln w="25400">
            <a:gradFill flip="none" rotWithShape="1">
              <a:gsLst>
                <a:gs pos="0">
                  <a:srgbClr val="023D8D"/>
                </a:gs>
                <a:gs pos="100000">
                  <a:srgbClr val="023D8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769468A8-5B0B-0DD2-2C31-1C9E62C4DE42}"/>
              </a:ext>
            </a:extLst>
          </p:cNvPr>
          <p:cNvSpPr txBox="1"/>
          <p:nvPr/>
        </p:nvSpPr>
        <p:spPr>
          <a:xfrm>
            <a:off x="6288978" y="1656861"/>
            <a:ext cx="2065867" cy="46166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选择演示</a:t>
            </a:r>
          </a:p>
        </p:txBody>
      </p:sp>
      <p:cxnSp>
        <p:nvCxnSpPr>
          <p:cNvPr id="35" name="直接连接符 34">
            <a:extLst>
              <a:ext uri="{FF2B5EF4-FFF2-40B4-BE49-F238E27FC236}">
                <a16:creationId xmlns:a16="http://schemas.microsoft.com/office/drawing/2014/main" id="{E9111714-3F63-D99A-6BAC-77F6CF831A68}"/>
              </a:ext>
            </a:extLst>
          </p:cNvPr>
          <p:cNvCxnSpPr>
            <a:cxnSpLocks/>
          </p:cNvCxnSpPr>
          <p:nvPr/>
        </p:nvCxnSpPr>
        <p:spPr>
          <a:xfrm flipV="1">
            <a:off x="8366666" y="1019911"/>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21CFC77-E6F3-C48E-2E36-57F183C7B76F}"/>
              </a:ext>
            </a:extLst>
          </p:cNvPr>
          <p:cNvSpPr txBox="1"/>
          <p:nvPr/>
        </p:nvSpPr>
        <p:spPr>
          <a:xfrm>
            <a:off x="6517797" y="3301999"/>
            <a:ext cx="1718859" cy="830997"/>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选中的难度会高亮，选择飞机有子弹演示</a:t>
            </a:r>
          </a:p>
        </p:txBody>
      </p:sp>
      <p:pic>
        <p:nvPicPr>
          <p:cNvPr id="2" name="图片 1">
            <a:extLst>
              <a:ext uri="{FF2B5EF4-FFF2-40B4-BE49-F238E27FC236}">
                <a16:creationId xmlns:a16="http://schemas.microsoft.com/office/drawing/2014/main" id="{E19C58F1-C62F-8963-1D26-401D027E1EA1}"/>
              </a:ext>
            </a:extLst>
          </p:cNvPr>
          <p:cNvPicPr>
            <a:picLocks noChangeAspect="1"/>
          </p:cNvPicPr>
          <p:nvPr/>
        </p:nvPicPr>
        <p:blipFill>
          <a:blip r:embed="rId4"/>
          <a:stretch>
            <a:fillRect/>
          </a:stretch>
        </p:blipFill>
        <p:spPr>
          <a:xfrm>
            <a:off x="2913429" y="929886"/>
            <a:ext cx="2915929" cy="5082232"/>
          </a:xfrm>
          <a:prstGeom prst="rect">
            <a:avLst/>
          </a:prstGeom>
        </p:spPr>
      </p:pic>
      <p:pic>
        <p:nvPicPr>
          <p:cNvPr id="3" name="图片 2">
            <a:extLst>
              <a:ext uri="{FF2B5EF4-FFF2-40B4-BE49-F238E27FC236}">
                <a16:creationId xmlns:a16="http://schemas.microsoft.com/office/drawing/2014/main" id="{E025E016-B56F-535A-738E-CAA2AF8CA1CD}"/>
              </a:ext>
            </a:extLst>
          </p:cNvPr>
          <p:cNvPicPr>
            <a:picLocks noChangeAspect="1"/>
          </p:cNvPicPr>
          <p:nvPr/>
        </p:nvPicPr>
        <p:blipFill>
          <a:blip r:embed="rId5"/>
          <a:stretch>
            <a:fillRect/>
          </a:stretch>
        </p:blipFill>
        <p:spPr>
          <a:xfrm>
            <a:off x="8529670" y="974844"/>
            <a:ext cx="2915932" cy="5002623"/>
          </a:xfrm>
          <a:prstGeom prst="rect">
            <a:avLst/>
          </a:prstGeom>
        </p:spPr>
      </p:pic>
    </p:spTree>
    <p:extLst>
      <p:ext uri="{BB962C8B-B14F-4D97-AF65-F5344CB8AC3E}">
        <p14:creationId xmlns:p14="http://schemas.microsoft.com/office/powerpoint/2010/main" val="284516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湖边的建筑&#10;&#10;描述已自动生成">
            <a:extLst>
              <a:ext uri="{FF2B5EF4-FFF2-40B4-BE49-F238E27FC236}">
                <a16:creationId xmlns:a16="http://schemas.microsoft.com/office/drawing/2014/main" id="{3A6B8A9F-41B8-0087-2A16-C6D893199644}"/>
              </a:ext>
            </a:extLst>
          </p:cNvPr>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0" y="0"/>
            <a:ext cx="12215582" cy="6858000"/>
          </a:xfrm>
          <a:prstGeom prst="rect">
            <a:avLst/>
          </a:prstGeom>
        </p:spPr>
      </p:pic>
      <p:sp>
        <p:nvSpPr>
          <p:cNvPr id="6" name="文本框 5">
            <a:extLst>
              <a:ext uri="{FF2B5EF4-FFF2-40B4-BE49-F238E27FC236}">
                <a16:creationId xmlns:a16="http://schemas.microsoft.com/office/drawing/2014/main" id="{84020D41-984A-1975-EA31-1750656E8B88}"/>
              </a:ext>
            </a:extLst>
          </p:cNvPr>
          <p:cNvSpPr txBox="1"/>
          <p:nvPr/>
        </p:nvSpPr>
        <p:spPr>
          <a:xfrm>
            <a:off x="666409" y="1656860"/>
            <a:ext cx="2065867" cy="46166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战斗界面</a:t>
            </a:r>
          </a:p>
        </p:txBody>
      </p:sp>
      <p:sp>
        <p:nvSpPr>
          <p:cNvPr id="13" name="文本框 12">
            <a:extLst>
              <a:ext uri="{FF2B5EF4-FFF2-40B4-BE49-F238E27FC236}">
                <a16:creationId xmlns:a16="http://schemas.microsoft.com/office/drawing/2014/main" id="{D32856CE-C382-466D-8179-E7FB94E029CD}"/>
              </a:ext>
            </a:extLst>
          </p:cNvPr>
          <p:cNvSpPr txBox="1"/>
          <p:nvPr/>
        </p:nvSpPr>
        <p:spPr>
          <a:xfrm>
            <a:off x="869480" y="3314365"/>
            <a:ext cx="1790339" cy="830997"/>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包含敌我射击，道具掉落，子弹升级等多种元素</a:t>
            </a:r>
          </a:p>
        </p:txBody>
      </p:sp>
      <p:cxnSp>
        <p:nvCxnSpPr>
          <p:cNvPr id="23" name="直接连接符 22">
            <a:extLst>
              <a:ext uri="{FF2B5EF4-FFF2-40B4-BE49-F238E27FC236}">
                <a16:creationId xmlns:a16="http://schemas.microsoft.com/office/drawing/2014/main" id="{57825029-5BDA-8101-2E71-808DC6EBBE7A}"/>
              </a:ext>
            </a:extLst>
          </p:cNvPr>
          <p:cNvCxnSpPr>
            <a:cxnSpLocks/>
          </p:cNvCxnSpPr>
          <p:nvPr/>
        </p:nvCxnSpPr>
        <p:spPr>
          <a:xfrm>
            <a:off x="6096000" y="3301999"/>
            <a:ext cx="0" cy="2675468"/>
          </a:xfrm>
          <a:prstGeom prst="line">
            <a:avLst/>
          </a:prstGeom>
          <a:ln w="12700">
            <a:gradFill flip="none" rotWithShape="1">
              <a:gsLst>
                <a:gs pos="0">
                  <a:srgbClr val="023D8D"/>
                </a:gs>
                <a:gs pos="100000">
                  <a:schemeClr val="bg1">
                    <a:alpha val="0"/>
                  </a:schemeClr>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CD47532-84E1-871C-91F0-E83CA1BD8858}"/>
              </a:ext>
            </a:extLst>
          </p:cNvPr>
          <p:cNvCxnSpPr>
            <a:cxnSpLocks/>
          </p:cNvCxnSpPr>
          <p:nvPr/>
        </p:nvCxnSpPr>
        <p:spPr>
          <a:xfrm flipV="1">
            <a:off x="2707110" y="1019910"/>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8711BA8-D2F9-0708-4FCD-E54D738B5B7D}"/>
              </a:ext>
            </a:extLst>
          </p:cNvPr>
          <p:cNvSpPr/>
          <p:nvPr/>
        </p:nvSpPr>
        <p:spPr>
          <a:xfrm>
            <a:off x="609600" y="685800"/>
            <a:ext cx="10972800" cy="5486400"/>
          </a:xfrm>
          <a:prstGeom prst="rect">
            <a:avLst/>
          </a:prstGeom>
          <a:noFill/>
          <a:ln w="25400">
            <a:gradFill flip="none" rotWithShape="1">
              <a:gsLst>
                <a:gs pos="0">
                  <a:srgbClr val="023D8D"/>
                </a:gs>
                <a:gs pos="100000">
                  <a:srgbClr val="023D8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769468A8-5B0B-0DD2-2C31-1C9E62C4DE42}"/>
              </a:ext>
            </a:extLst>
          </p:cNvPr>
          <p:cNvSpPr txBox="1"/>
          <p:nvPr/>
        </p:nvSpPr>
        <p:spPr>
          <a:xfrm>
            <a:off x="6288978" y="1656861"/>
            <a:ext cx="2065867" cy="461665"/>
          </a:xfrm>
          <a:prstGeom prst="rect">
            <a:avLst/>
          </a:prstGeom>
          <a:noFill/>
        </p:spPr>
        <p:txBody>
          <a:bodyPr wrap="square" rtlCol="0">
            <a:spAutoFit/>
          </a:bodyPr>
          <a:lstStyle/>
          <a:p>
            <a:pPr algn="ctr"/>
            <a:r>
              <a:rPr lang="en-US" altLang="zh-CN" sz="2400" dirty="0">
                <a:solidFill>
                  <a:srgbClr val="023D8D"/>
                </a:solidFill>
                <a:latin typeface="思源黑体 CN Medium" panose="020B0600000000000000" pitchFamily="34" charset="-122"/>
                <a:ea typeface="思源黑体 CN Medium" panose="020B0600000000000000" pitchFamily="34" charset="-122"/>
              </a:rPr>
              <a:t>BOSS</a:t>
            </a:r>
            <a:r>
              <a:rPr lang="zh-CN" altLang="en-US" sz="2400" dirty="0">
                <a:solidFill>
                  <a:srgbClr val="023D8D"/>
                </a:solidFill>
                <a:latin typeface="思源黑体 CN Medium" panose="020B0600000000000000" pitchFamily="34" charset="-122"/>
                <a:ea typeface="思源黑体 CN Medium" panose="020B0600000000000000" pitchFamily="34" charset="-122"/>
              </a:rPr>
              <a:t>战</a:t>
            </a:r>
          </a:p>
        </p:txBody>
      </p:sp>
      <p:cxnSp>
        <p:nvCxnSpPr>
          <p:cNvPr id="35" name="直接连接符 34">
            <a:extLst>
              <a:ext uri="{FF2B5EF4-FFF2-40B4-BE49-F238E27FC236}">
                <a16:creationId xmlns:a16="http://schemas.microsoft.com/office/drawing/2014/main" id="{E9111714-3F63-D99A-6BAC-77F6CF831A68}"/>
              </a:ext>
            </a:extLst>
          </p:cNvPr>
          <p:cNvCxnSpPr>
            <a:cxnSpLocks/>
          </p:cNvCxnSpPr>
          <p:nvPr/>
        </p:nvCxnSpPr>
        <p:spPr>
          <a:xfrm flipV="1">
            <a:off x="8366666" y="1019911"/>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21CFC77-E6F3-C48E-2E36-57F183C7B76F}"/>
              </a:ext>
            </a:extLst>
          </p:cNvPr>
          <p:cNvSpPr txBox="1"/>
          <p:nvPr/>
        </p:nvSpPr>
        <p:spPr>
          <a:xfrm>
            <a:off x="6517797" y="3301999"/>
            <a:ext cx="1718859" cy="584775"/>
          </a:xfrm>
          <a:prstGeom prst="rect">
            <a:avLst/>
          </a:prstGeom>
          <a:noFill/>
        </p:spPr>
        <p:txBody>
          <a:bodyPr wrap="square" rtlCol="0">
            <a:spAutoFit/>
          </a:bodyPr>
          <a:lstStyle/>
          <a:p>
            <a:r>
              <a:rPr lang="en-US" altLang="zh-CN" sz="1600" dirty="0">
                <a:solidFill>
                  <a:srgbClr val="023D8D"/>
                </a:solidFill>
                <a:latin typeface="思源黑体 CN Light" panose="020B0300000000000000" pitchFamily="34" charset="-122"/>
                <a:ea typeface="思源黑体 CN Light" panose="020B0300000000000000" pitchFamily="34" charset="-122"/>
              </a:rPr>
              <a:t>BOSS</a:t>
            </a:r>
            <a:r>
              <a:rPr lang="zh-CN" altLang="en-US" sz="1600" dirty="0">
                <a:solidFill>
                  <a:srgbClr val="023D8D"/>
                </a:solidFill>
                <a:latin typeface="思源黑体 CN Light" panose="020B0300000000000000" pitchFamily="34" charset="-122"/>
                <a:ea typeface="思源黑体 CN Light" panose="020B0300000000000000" pitchFamily="34" charset="-122"/>
              </a:rPr>
              <a:t>有多种攻击方式</a:t>
            </a:r>
          </a:p>
        </p:txBody>
      </p:sp>
      <p:pic>
        <p:nvPicPr>
          <p:cNvPr id="2" name="图片 1">
            <a:extLst>
              <a:ext uri="{FF2B5EF4-FFF2-40B4-BE49-F238E27FC236}">
                <a16:creationId xmlns:a16="http://schemas.microsoft.com/office/drawing/2014/main" id="{64F54F69-A079-7795-8B9A-E94DA59A018D}"/>
              </a:ext>
            </a:extLst>
          </p:cNvPr>
          <p:cNvPicPr>
            <a:picLocks noChangeAspect="1"/>
          </p:cNvPicPr>
          <p:nvPr/>
        </p:nvPicPr>
        <p:blipFill>
          <a:blip r:embed="rId4"/>
          <a:stretch>
            <a:fillRect/>
          </a:stretch>
        </p:blipFill>
        <p:spPr>
          <a:xfrm>
            <a:off x="2925872" y="929886"/>
            <a:ext cx="3001697" cy="5058429"/>
          </a:xfrm>
          <a:prstGeom prst="rect">
            <a:avLst/>
          </a:prstGeom>
        </p:spPr>
      </p:pic>
      <p:pic>
        <p:nvPicPr>
          <p:cNvPr id="5" name="图片 4">
            <a:extLst>
              <a:ext uri="{FF2B5EF4-FFF2-40B4-BE49-F238E27FC236}">
                <a16:creationId xmlns:a16="http://schemas.microsoft.com/office/drawing/2014/main" id="{FA23D52E-E372-B3BA-8220-F0E75B90A04A}"/>
              </a:ext>
            </a:extLst>
          </p:cNvPr>
          <p:cNvPicPr>
            <a:picLocks noChangeAspect="1"/>
          </p:cNvPicPr>
          <p:nvPr/>
        </p:nvPicPr>
        <p:blipFill>
          <a:blip r:embed="rId5"/>
          <a:stretch>
            <a:fillRect/>
          </a:stretch>
        </p:blipFill>
        <p:spPr>
          <a:xfrm>
            <a:off x="8535098" y="929886"/>
            <a:ext cx="2925616" cy="5099115"/>
          </a:xfrm>
          <a:prstGeom prst="rect">
            <a:avLst/>
          </a:prstGeom>
        </p:spPr>
      </p:pic>
    </p:spTree>
    <p:extLst>
      <p:ext uri="{BB962C8B-B14F-4D97-AF65-F5344CB8AC3E}">
        <p14:creationId xmlns:p14="http://schemas.microsoft.com/office/powerpoint/2010/main" val="7270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湖边的建筑&#10;&#10;描述已自动生成">
            <a:extLst>
              <a:ext uri="{FF2B5EF4-FFF2-40B4-BE49-F238E27FC236}">
                <a16:creationId xmlns:a16="http://schemas.microsoft.com/office/drawing/2014/main" id="{3A6B8A9F-41B8-0087-2A16-C6D893199644}"/>
              </a:ext>
            </a:extLst>
          </p:cNvPr>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0" y="0"/>
            <a:ext cx="12215582" cy="6858000"/>
          </a:xfrm>
          <a:prstGeom prst="rect">
            <a:avLst/>
          </a:prstGeom>
        </p:spPr>
      </p:pic>
      <p:sp>
        <p:nvSpPr>
          <p:cNvPr id="6" name="文本框 5">
            <a:extLst>
              <a:ext uri="{FF2B5EF4-FFF2-40B4-BE49-F238E27FC236}">
                <a16:creationId xmlns:a16="http://schemas.microsoft.com/office/drawing/2014/main" id="{84020D41-984A-1975-EA31-1750656E8B88}"/>
              </a:ext>
            </a:extLst>
          </p:cNvPr>
          <p:cNvSpPr txBox="1"/>
          <p:nvPr/>
        </p:nvSpPr>
        <p:spPr>
          <a:xfrm>
            <a:off x="666409" y="1656860"/>
            <a:ext cx="2065867" cy="46166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暂停界面</a:t>
            </a:r>
          </a:p>
        </p:txBody>
      </p:sp>
      <p:sp>
        <p:nvSpPr>
          <p:cNvPr id="13" name="文本框 12">
            <a:extLst>
              <a:ext uri="{FF2B5EF4-FFF2-40B4-BE49-F238E27FC236}">
                <a16:creationId xmlns:a16="http://schemas.microsoft.com/office/drawing/2014/main" id="{D32856CE-C382-466D-8179-E7FB94E029CD}"/>
              </a:ext>
            </a:extLst>
          </p:cNvPr>
          <p:cNvSpPr txBox="1"/>
          <p:nvPr/>
        </p:nvSpPr>
        <p:spPr>
          <a:xfrm>
            <a:off x="869480" y="3314365"/>
            <a:ext cx="1790339" cy="584775"/>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可以手动存盘或者返回菜单</a:t>
            </a:r>
          </a:p>
        </p:txBody>
      </p:sp>
      <p:cxnSp>
        <p:nvCxnSpPr>
          <p:cNvPr id="23" name="直接连接符 22">
            <a:extLst>
              <a:ext uri="{FF2B5EF4-FFF2-40B4-BE49-F238E27FC236}">
                <a16:creationId xmlns:a16="http://schemas.microsoft.com/office/drawing/2014/main" id="{57825029-5BDA-8101-2E71-808DC6EBBE7A}"/>
              </a:ext>
            </a:extLst>
          </p:cNvPr>
          <p:cNvCxnSpPr>
            <a:cxnSpLocks/>
          </p:cNvCxnSpPr>
          <p:nvPr/>
        </p:nvCxnSpPr>
        <p:spPr>
          <a:xfrm>
            <a:off x="6096000" y="3301999"/>
            <a:ext cx="0" cy="2675468"/>
          </a:xfrm>
          <a:prstGeom prst="line">
            <a:avLst/>
          </a:prstGeom>
          <a:ln w="12700">
            <a:gradFill flip="none" rotWithShape="1">
              <a:gsLst>
                <a:gs pos="0">
                  <a:srgbClr val="023D8D"/>
                </a:gs>
                <a:gs pos="100000">
                  <a:schemeClr val="bg1">
                    <a:alpha val="0"/>
                  </a:schemeClr>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CD47532-84E1-871C-91F0-E83CA1BD8858}"/>
              </a:ext>
            </a:extLst>
          </p:cNvPr>
          <p:cNvCxnSpPr>
            <a:cxnSpLocks/>
          </p:cNvCxnSpPr>
          <p:nvPr/>
        </p:nvCxnSpPr>
        <p:spPr>
          <a:xfrm flipV="1">
            <a:off x="2707110" y="1019910"/>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8711BA8-D2F9-0708-4FCD-E54D738B5B7D}"/>
              </a:ext>
            </a:extLst>
          </p:cNvPr>
          <p:cNvSpPr/>
          <p:nvPr/>
        </p:nvSpPr>
        <p:spPr>
          <a:xfrm>
            <a:off x="609600" y="685800"/>
            <a:ext cx="10972800" cy="5486400"/>
          </a:xfrm>
          <a:prstGeom prst="rect">
            <a:avLst/>
          </a:prstGeom>
          <a:noFill/>
          <a:ln w="25400">
            <a:gradFill flip="none" rotWithShape="1">
              <a:gsLst>
                <a:gs pos="0">
                  <a:srgbClr val="023D8D"/>
                </a:gs>
                <a:gs pos="100000">
                  <a:srgbClr val="023D8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769468A8-5B0B-0DD2-2C31-1C9E62C4DE42}"/>
              </a:ext>
            </a:extLst>
          </p:cNvPr>
          <p:cNvSpPr txBox="1"/>
          <p:nvPr/>
        </p:nvSpPr>
        <p:spPr>
          <a:xfrm>
            <a:off x="6288978" y="1656861"/>
            <a:ext cx="2065867" cy="46166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游戏结束</a:t>
            </a:r>
          </a:p>
        </p:txBody>
      </p:sp>
      <p:cxnSp>
        <p:nvCxnSpPr>
          <p:cNvPr id="35" name="直接连接符 34">
            <a:extLst>
              <a:ext uri="{FF2B5EF4-FFF2-40B4-BE49-F238E27FC236}">
                <a16:creationId xmlns:a16="http://schemas.microsoft.com/office/drawing/2014/main" id="{E9111714-3F63-D99A-6BAC-77F6CF831A68}"/>
              </a:ext>
            </a:extLst>
          </p:cNvPr>
          <p:cNvCxnSpPr>
            <a:cxnSpLocks/>
          </p:cNvCxnSpPr>
          <p:nvPr/>
        </p:nvCxnSpPr>
        <p:spPr>
          <a:xfrm flipV="1">
            <a:off x="8366666" y="1019911"/>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21CFC77-E6F3-C48E-2E36-57F183C7B76F}"/>
              </a:ext>
            </a:extLst>
          </p:cNvPr>
          <p:cNvSpPr txBox="1"/>
          <p:nvPr/>
        </p:nvSpPr>
        <p:spPr>
          <a:xfrm>
            <a:off x="6517797" y="3301999"/>
            <a:ext cx="1718859" cy="584775"/>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游戏结束可以选择再次挑战</a:t>
            </a:r>
          </a:p>
        </p:txBody>
      </p:sp>
      <p:pic>
        <p:nvPicPr>
          <p:cNvPr id="2" name="图片 1">
            <a:extLst>
              <a:ext uri="{FF2B5EF4-FFF2-40B4-BE49-F238E27FC236}">
                <a16:creationId xmlns:a16="http://schemas.microsoft.com/office/drawing/2014/main" id="{C93E47AD-DDF9-20C1-DC8F-A7548D9BE492}"/>
              </a:ext>
            </a:extLst>
          </p:cNvPr>
          <p:cNvPicPr>
            <a:picLocks noChangeAspect="1"/>
          </p:cNvPicPr>
          <p:nvPr/>
        </p:nvPicPr>
        <p:blipFill>
          <a:blip r:embed="rId4"/>
          <a:stretch>
            <a:fillRect/>
          </a:stretch>
        </p:blipFill>
        <p:spPr>
          <a:xfrm>
            <a:off x="2945967" y="929886"/>
            <a:ext cx="2957056" cy="5047581"/>
          </a:xfrm>
          <a:prstGeom prst="rect">
            <a:avLst/>
          </a:prstGeom>
        </p:spPr>
      </p:pic>
      <p:pic>
        <p:nvPicPr>
          <p:cNvPr id="3" name="图片 2">
            <a:extLst>
              <a:ext uri="{FF2B5EF4-FFF2-40B4-BE49-F238E27FC236}">
                <a16:creationId xmlns:a16="http://schemas.microsoft.com/office/drawing/2014/main" id="{A3DADDFD-4CCA-5F81-D63F-157BCAF350AB}"/>
              </a:ext>
            </a:extLst>
          </p:cNvPr>
          <p:cNvPicPr>
            <a:picLocks noChangeAspect="1"/>
          </p:cNvPicPr>
          <p:nvPr/>
        </p:nvPicPr>
        <p:blipFill>
          <a:blip r:embed="rId5"/>
          <a:stretch>
            <a:fillRect/>
          </a:stretch>
        </p:blipFill>
        <p:spPr>
          <a:xfrm>
            <a:off x="8525600" y="929885"/>
            <a:ext cx="2897866" cy="5047581"/>
          </a:xfrm>
          <a:prstGeom prst="rect">
            <a:avLst/>
          </a:prstGeom>
        </p:spPr>
      </p:pic>
    </p:spTree>
    <p:extLst>
      <p:ext uri="{BB962C8B-B14F-4D97-AF65-F5344CB8AC3E}">
        <p14:creationId xmlns:p14="http://schemas.microsoft.com/office/powerpoint/2010/main" val="308011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湖边的建筑&#10;&#10;描述已自动生成">
            <a:extLst>
              <a:ext uri="{FF2B5EF4-FFF2-40B4-BE49-F238E27FC236}">
                <a16:creationId xmlns:a16="http://schemas.microsoft.com/office/drawing/2014/main" id="{3A6B8A9F-41B8-0087-2A16-C6D893199644}"/>
              </a:ext>
            </a:extLst>
          </p:cNvPr>
          <p:cNvPicPr>
            <a:picLocks noChangeAspect="1"/>
          </p:cNvPicPr>
          <p:nvPr/>
        </p:nvPicPr>
        <p:blipFill rotWithShape="1">
          <a:blip r:embed="rId2" cstate="screen">
            <a:alphaModFix amt="20000"/>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a:ext>
            </a:extLst>
          </a:blip>
          <a:srcRect/>
          <a:stretch/>
        </p:blipFill>
        <p:spPr>
          <a:xfrm>
            <a:off x="0" y="0"/>
            <a:ext cx="12215582" cy="6858000"/>
          </a:xfrm>
          <a:prstGeom prst="rect">
            <a:avLst/>
          </a:prstGeom>
        </p:spPr>
      </p:pic>
      <p:sp>
        <p:nvSpPr>
          <p:cNvPr id="6" name="文本框 5">
            <a:extLst>
              <a:ext uri="{FF2B5EF4-FFF2-40B4-BE49-F238E27FC236}">
                <a16:creationId xmlns:a16="http://schemas.microsoft.com/office/drawing/2014/main" id="{84020D41-984A-1975-EA31-1750656E8B88}"/>
              </a:ext>
            </a:extLst>
          </p:cNvPr>
          <p:cNvSpPr txBox="1"/>
          <p:nvPr/>
        </p:nvSpPr>
        <p:spPr>
          <a:xfrm>
            <a:off x="666409" y="1656860"/>
            <a:ext cx="2065867" cy="46166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排行榜</a:t>
            </a:r>
          </a:p>
        </p:txBody>
      </p:sp>
      <p:sp>
        <p:nvSpPr>
          <p:cNvPr id="13" name="文本框 12">
            <a:extLst>
              <a:ext uri="{FF2B5EF4-FFF2-40B4-BE49-F238E27FC236}">
                <a16:creationId xmlns:a16="http://schemas.microsoft.com/office/drawing/2014/main" id="{D32856CE-C382-466D-8179-E7FB94E029CD}"/>
              </a:ext>
            </a:extLst>
          </p:cNvPr>
          <p:cNvSpPr txBox="1"/>
          <p:nvPr/>
        </p:nvSpPr>
        <p:spPr>
          <a:xfrm>
            <a:off x="869480" y="3314365"/>
            <a:ext cx="1790339" cy="584775"/>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排行榜随每次游戏结束自动更新</a:t>
            </a:r>
          </a:p>
        </p:txBody>
      </p:sp>
      <p:cxnSp>
        <p:nvCxnSpPr>
          <p:cNvPr id="23" name="直接连接符 22">
            <a:extLst>
              <a:ext uri="{FF2B5EF4-FFF2-40B4-BE49-F238E27FC236}">
                <a16:creationId xmlns:a16="http://schemas.microsoft.com/office/drawing/2014/main" id="{57825029-5BDA-8101-2E71-808DC6EBBE7A}"/>
              </a:ext>
            </a:extLst>
          </p:cNvPr>
          <p:cNvCxnSpPr>
            <a:cxnSpLocks/>
          </p:cNvCxnSpPr>
          <p:nvPr/>
        </p:nvCxnSpPr>
        <p:spPr>
          <a:xfrm>
            <a:off x="6096000" y="3301999"/>
            <a:ext cx="0" cy="2675468"/>
          </a:xfrm>
          <a:prstGeom prst="line">
            <a:avLst/>
          </a:prstGeom>
          <a:ln w="12700">
            <a:gradFill flip="none" rotWithShape="1">
              <a:gsLst>
                <a:gs pos="0">
                  <a:srgbClr val="023D8D"/>
                </a:gs>
                <a:gs pos="100000">
                  <a:schemeClr val="bg1">
                    <a:alpha val="0"/>
                  </a:schemeClr>
                </a:gs>
              </a:gsLst>
              <a:lin ang="13500000" scaled="1"/>
              <a:tileRect/>
            </a:gra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CD47532-84E1-871C-91F0-E83CA1BD8858}"/>
              </a:ext>
            </a:extLst>
          </p:cNvPr>
          <p:cNvCxnSpPr>
            <a:cxnSpLocks/>
          </p:cNvCxnSpPr>
          <p:nvPr/>
        </p:nvCxnSpPr>
        <p:spPr>
          <a:xfrm flipV="1">
            <a:off x="2707110" y="1019910"/>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8711BA8-D2F9-0708-4FCD-E54D738B5B7D}"/>
              </a:ext>
            </a:extLst>
          </p:cNvPr>
          <p:cNvSpPr/>
          <p:nvPr/>
        </p:nvSpPr>
        <p:spPr>
          <a:xfrm>
            <a:off x="609600" y="685800"/>
            <a:ext cx="10972800" cy="5486400"/>
          </a:xfrm>
          <a:prstGeom prst="rect">
            <a:avLst/>
          </a:prstGeom>
          <a:noFill/>
          <a:ln w="25400">
            <a:gradFill flip="none" rotWithShape="1">
              <a:gsLst>
                <a:gs pos="0">
                  <a:srgbClr val="023D8D"/>
                </a:gs>
                <a:gs pos="100000">
                  <a:srgbClr val="023D8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769468A8-5B0B-0DD2-2C31-1C9E62C4DE42}"/>
              </a:ext>
            </a:extLst>
          </p:cNvPr>
          <p:cNvSpPr txBox="1"/>
          <p:nvPr/>
        </p:nvSpPr>
        <p:spPr>
          <a:xfrm>
            <a:off x="6288978" y="1656861"/>
            <a:ext cx="2065867" cy="46166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关于</a:t>
            </a:r>
          </a:p>
        </p:txBody>
      </p:sp>
      <p:cxnSp>
        <p:nvCxnSpPr>
          <p:cNvPr id="35" name="直接连接符 34">
            <a:extLst>
              <a:ext uri="{FF2B5EF4-FFF2-40B4-BE49-F238E27FC236}">
                <a16:creationId xmlns:a16="http://schemas.microsoft.com/office/drawing/2014/main" id="{E9111714-3F63-D99A-6BAC-77F6CF831A68}"/>
              </a:ext>
            </a:extLst>
          </p:cNvPr>
          <p:cNvCxnSpPr>
            <a:cxnSpLocks/>
          </p:cNvCxnSpPr>
          <p:nvPr/>
        </p:nvCxnSpPr>
        <p:spPr>
          <a:xfrm flipV="1">
            <a:off x="8366666" y="1019911"/>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21CFC77-E6F3-C48E-2E36-57F183C7B76F}"/>
              </a:ext>
            </a:extLst>
          </p:cNvPr>
          <p:cNvSpPr txBox="1"/>
          <p:nvPr/>
        </p:nvSpPr>
        <p:spPr>
          <a:xfrm>
            <a:off x="6517797" y="3301999"/>
            <a:ext cx="1718859" cy="338554"/>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游戏简介与说明</a:t>
            </a:r>
          </a:p>
        </p:txBody>
      </p:sp>
      <p:pic>
        <p:nvPicPr>
          <p:cNvPr id="2" name="图片 1">
            <a:extLst>
              <a:ext uri="{FF2B5EF4-FFF2-40B4-BE49-F238E27FC236}">
                <a16:creationId xmlns:a16="http://schemas.microsoft.com/office/drawing/2014/main" id="{B93EB31D-436B-5C20-B161-36A9D72D20C7}"/>
              </a:ext>
            </a:extLst>
          </p:cNvPr>
          <p:cNvPicPr>
            <a:picLocks noChangeAspect="1"/>
          </p:cNvPicPr>
          <p:nvPr/>
        </p:nvPicPr>
        <p:blipFill>
          <a:blip r:embed="rId4"/>
          <a:stretch>
            <a:fillRect/>
          </a:stretch>
        </p:blipFill>
        <p:spPr>
          <a:xfrm>
            <a:off x="2952639" y="905209"/>
            <a:ext cx="2889834" cy="5047581"/>
          </a:xfrm>
          <a:prstGeom prst="rect">
            <a:avLst/>
          </a:prstGeom>
        </p:spPr>
      </p:pic>
      <p:pic>
        <p:nvPicPr>
          <p:cNvPr id="3" name="图片 2">
            <a:extLst>
              <a:ext uri="{FF2B5EF4-FFF2-40B4-BE49-F238E27FC236}">
                <a16:creationId xmlns:a16="http://schemas.microsoft.com/office/drawing/2014/main" id="{FD99FA4D-F976-6BA6-1716-CBEEBABF5DCA}"/>
              </a:ext>
            </a:extLst>
          </p:cNvPr>
          <p:cNvPicPr>
            <a:picLocks noChangeAspect="1"/>
          </p:cNvPicPr>
          <p:nvPr/>
        </p:nvPicPr>
        <p:blipFill>
          <a:blip r:embed="rId5"/>
          <a:stretch>
            <a:fillRect/>
          </a:stretch>
        </p:blipFill>
        <p:spPr>
          <a:xfrm>
            <a:off x="8522551" y="929885"/>
            <a:ext cx="2881297" cy="5047582"/>
          </a:xfrm>
          <a:prstGeom prst="rect">
            <a:avLst/>
          </a:prstGeom>
        </p:spPr>
      </p:pic>
    </p:spTree>
    <p:extLst>
      <p:ext uri="{BB962C8B-B14F-4D97-AF65-F5344CB8AC3E}">
        <p14:creationId xmlns:p14="http://schemas.microsoft.com/office/powerpoint/2010/main" val="1628134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EA7E912-C6A0-F485-EF39-98785016F4E5}"/>
              </a:ext>
            </a:extLst>
          </p:cNvPr>
          <p:cNvPicPr>
            <a:picLocks noChangeAspect="1"/>
          </p:cNvPicPr>
          <p:nvPr/>
        </p:nvPicPr>
        <p:blipFill rotWithShape="1">
          <a:blip r:embed="rId2" cstate="screen">
            <a:alphaModFix/>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l="-182"/>
          <a:stretch/>
        </p:blipFill>
        <p:spPr>
          <a:xfrm>
            <a:off x="-18762" y="0"/>
            <a:ext cx="12192000" cy="6858000"/>
          </a:xfrm>
          <a:prstGeom prst="rect">
            <a:avLst/>
          </a:prstGeom>
        </p:spPr>
      </p:pic>
      <p:sp>
        <p:nvSpPr>
          <p:cNvPr id="4" name="任意多边形: 形状 3">
            <a:extLst>
              <a:ext uri="{FF2B5EF4-FFF2-40B4-BE49-F238E27FC236}">
                <a16:creationId xmlns:a16="http://schemas.microsoft.com/office/drawing/2014/main" id="{3045C871-A6C6-DAF3-A922-EF1E50694942}"/>
              </a:ext>
            </a:extLst>
          </p:cNvPr>
          <p:cNvSpPr/>
          <p:nvPr/>
        </p:nvSpPr>
        <p:spPr>
          <a:xfrm rot="10800000">
            <a:off x="-161523" y="0"/>
            <a:ext cx="12353523" cy="6858000"/>
          </a:xfrm>
          <a:custGeom>
            <a:avLst/>
            <a:gdLst>
              <a:gd name="connsiteX0" fmla="*/ 0 w 11640490"/>
              <a:gd name="connsiteY0" fmla="*/ 0 h 6858000"/>
              <a:gd name="connsiteX1" fmla="*/ 11640490 w 11640490"/>
              <a:gd name="connsiteY1" fmla="*/ 0 h 6858000"/>
              <a:gd name="connsiteX2" fmla="*/ 11640490 w 11640490"/>
              <a:gd name="connsiteY2" fmla="*/ 6858000 h 6858000"/>
              <a:gd name="connsiteX3" fmla="*/ 0 w 116404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640490" h="6858000">
                <a:moveTo>
                  <a:pt x="0" y="0"/>
                </a:moveTo>
                <a:lnTo>
                  <a:pt x="11640490" y="0"/>
                </a:lnTo>
                <a:lnTo>
                  <a:pt x="11640490" y="6858000"/>
                </a:lnTo>
                <a:lnTo>
                  <a:pt x="0" y="6858000"/>
                </a:lnTo>
                <a:close/>
              </a:path>
            </a:pathLst>
          </a:custGeom>
          <a:gradFill flip="none" rotWithShape="1">
            <a:gsLst>
              <a:gs pos="0">
                <a:schemeClr val="bg1"/>
              </a:gs>
              <a:gs pos="100000">
                <a:schemeClr val="bg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hidden="1">
            <a:extLst>
              <a:ext uri="{FF2B5EF4-FFF2-40B4-BE49-F238E27FC236}">
                <a16:creationId xmlns:a16="http://schemas.microsoft.com/office/drawing/2014/main" id="{2B9729B0-EC1D-CA99-D029-35F837AED966}"/>
              </a:ext>
            </a:extLst>
          </p:cNvPr>
          <p:cNvSpPr txBox="1"/>
          <p:nvPr/>
        </p:nvSpPr>
        <p:spPr>
          <a:xfrm>
            <a:off x="743851" y="-499533"/>
            <a:ext cx="5333387" cy="7540526"/>
          </a:xfrm>
          <a:prstGeom prst="rect">
            <a:avLst/>
          </a:prstGeom>
          <a:noFill/>
        </p:spPr>
        <p:txBody>
          <a:bodyPr wrap="square" rtlCol="0">
            <a:spAutoFit/>
          </a:bodyPr>
          <a:lstStyle/>
          <a:p>
            <a:r>
              <a:rPr lang="en-US" altLang="zh-CN"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02</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grpSp>
        <p:nvGrpSpPr>
          <p:cNvPr id="12" name="组合 11">
            <a:extLst>
              <a:ext uri="{FF2B5EF4-FFF2-40B4-BE49-F238E27FC236}">
                <a16:creationId xmlns:a16="http://schemas.microsoft.com/office/drawing/2014/main" id="{0D32F292-4324-2E29-5C40-F24B3CABE0C9}"/>
              </a:ext>
            </a:extLst>
          </p:cNvPr>
          <p:cNvGrpSpPr/>
          <p:nvPr/>
        </p:nvGrpSpPr>
        <p:grpSpPr>
          <a:xfrm>
            <a:off x="743851" y="-751581"/>
            <a:ext cx="5102289" cy="7376160"/>
            <a:chOff x="743851" y="-499533"/>
            <a:chExt cx="5102289" cy="7376160"/>
          </a:xfrm>
        </p:grpSpPr>
        <p:sp>
          <p:nvSpPr>
            <p:cNvPr id="3" name="文本框 2">
              <a:extLst>
                <a:ext uri="{FF2B5EF4-FFF2-40B4-BE49-F238E27FC236}">
                  <a16:creationId xmlns:a16="http://schemas.microsoft.com/office/drawing/2014/main" id="{3891E7DA-7362-1DBE-430F-0CD6D49CFA7B}"/>
                </a:ext>
              </a:extLst>
            </p:cNvPr>
            <p:cNvSpPr txBox="1"/>
            <p:nvPr/>
          </p:nvSpPr>
          <p:spPr>
            <a:xfrm>
              <a:off x="743851" y="-499533"/>
              <a:ext cx="2628964" cy="7376160"/>
            </a:xfrm>
            <a:prstGeom prst="rect">
              <a:avLst/>
            </a:prstGeom>
            <a:noFill/>
          </p:spPr>
          <p:txBody>
            <a:bodyPr wrap="square" rtlCol="0">
              <a:spAutoFit/>
            </a:bodyPr>
            <a:lstStyle/>
            <a:p>
              <a:r>
                <a:rPr lang="en-US" altLang="zh-CN"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sp>
          <p:nvSpPr>
            <p:cNvPr id="5" name="文本框 4">
              <a:extLst>
                <a:ext uri="{FF2B5EF4-FFF2-40B4-BE49-F238E27FC236}">
                  <a16:creationId xmlns:a16="http://schemas.microsoft.com/office/drawing/2014/main" id="{54A55803-E486-5D41-07BF-B692345DDE8F}"/>
                </a:ext>
              </a:extLst>
            </p:cNvPr>
            <p:cNvSpPr txBox="1"/>
            <p:nvPr/>
          </p:nvSpPr>
          <p:spPr>
            <a:xfrm>
              <a:off x="3372751" y="-499533"/>
              <a:ext cx="2473389" cy="7376160"/>
            </a:xfrm>
            <a:prstGeom prst="rect">
              <a:avLst/>
            </a:prstGeom>
            <a:noFill/>
          </p:spPr>
          <p:txBody>
            <a:bodyPr wrap="square" rtlCol="0">
              <a:spAutoFit/>
            </a:bodyPr>
            <a:lstStyle/>
            <a:p>
              <a:r>
                <a:rPr lang="en-US" altLang="zh-CN" sz="4840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2</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grpSp>
      <p:sp>
        <p:nvSpPr>
          <p:cNvPr id="6" name="矩形 5">
            <a:extLst>
              <a:ext uri="{FF2B5EF4-FFF2-40B4-BE49-F238E27FC236}">
                <a16:creationId xmlns:a16="http://schemas.microsoft.com/office/drawing/2014/main" id="{45DC3261-BB42-262E-7979-D6042667BC2F}"/>
              </a:ext>
            </a:extLst>
          </p:cNvPr>
          <p:cNvSpPr/>
          <p:nvPr/>
        </p:nvSpPr>
        <p:spPr>
          <a:xfrm>
            <a:off x="0" y="6092226"/>
            <a:ext cx="12192000" cy="775299"/>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包含 游戏机, 笔记本, 钟表&#10;&#10;描述已自动生成">
            <a:extLst>
              <a:ext uri="{FF2B5EF4-FFF2-40B4-BE49-F238E27FC236}">
                <a16:creationId xmlns:a16="http://schemas.microsoft.com/office/drawing/2014/main" id="{90EF58E6-CC16-28E3-DF3D-E0ED02ED259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609601" y="6228501"/>
            <a:ext cx="2816994" cy="550020"/>
          </a:xfrm>
          <a:prstGeom prst="rect">
            <a:avLst/>
          </a:prstGeom>
        </p:spPr>
      </p:pic>
      <p:pic>
        <p:nvPicPr>
          <p:cNvPr id="11" name="图片 10" descr="文本&#10;&#10;描述已自动生成">
            <a:extLst>
              <a:ext uri="{FF2B5EF4-FFF2-40B4-BE49-F238E27FC236}">
                <a16:creationId xmlns:a16="http://schemas.microsoft.com/office/drawing/2014/main" id="{51827D1B-350B-399A-7A4C-46D8D9FA04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95858" y="6049852"/>
            <a:ext cx="2186542" cy="930495"/>
          </a:xfrm>
          <a:prstGeom prst="rect">
            <a:avLst/>
          </a:prstGeom>
        </p:spPr>
      </p:pic>
      <p:sp>
        <p:nvSpPr>
          <p:cNvPr id="13" name="文本框 12">
            <a:extLst>
              <a:ext uri="{FF2B5EF4-FFF2-40B4-BE49-F238E27FC236}">
                <a16:creationId xmlns:a16="http://schemas.microsoft.com/office/drawing/2014/main" id="{549CB77D-0E8D-56EF-B8C7-3082B5EECA16}"/>
              </a:ext>
            </a:extLst>
          </p:cNvPr>
          <p:cNvSpPr txBox="1"/>
          <p:nvPr/>
        </p:nvSpPr>
        <p:spPr>
          <a:xfrm>
            <a:off x="7124912" y="2521000"/>
            <a:ext cx="4457488" cy="830997"/>
          </a:xfrm>
          <a:prstGeom prst="rect">
            <a:avLst/>
          </a:prstGeom>
          <a:noFill/>
        </p:spPr>
        <p:txBody>
          <a:bodyPr wrap="square" rtlCol="0">
            <a:spAutoFit/>
          </a:bodyPr>
          <a:lstStyle/>
          <a:p>
            <a:pPr algn="ctr"/>
            <a:r>
              <a:rPr lang="zh-CN" altLang="en-US" sz="4800" dirty="0">
                <a:solidFill>
                  <a:srgbClr val="023D8D"/>
                </a:solidFill>
                <a:latin typeface="思源黑体 CN Medium" panose="020B0600000000000000" pitchFamily="34" charset="-122"/>
                <a:ea typeface="思源黑体 CN Medium" panose="020B0600000000000000" pitchFamily="34" charset="-122"/>
              </a:rPr>
              <a:t>设计亮点</a:t>
            </a:r>
          </a:p>
        </p:txBody>
      </p:sp>
      <p:cxnSp>
        <p:nvCxnSpPr>
          <p:cNvPr id="14" name="直接连接符 13">
            <a:extLst>
              <a:ext uri="{FF2B5EF4-FFF2-40B4-BE49-F238E27FC236}">
                <a16:creationId xmlns:a16="http://schemas.microsoft.com/office/drawing/2014/main" id="{9BE734BB-2DA1-FCCB-0452-A933C614D525}"/>
              </a:ext>
            </a:extLst>
          </p:cNvPr>
          <p:cNvCxnSpPr>
            <a:cxnSpLocks/>
          </p:cNvCxnSpPr>
          <p:nvPr/>
        </p:nvCxnSpPr>
        <p:spPr>
          <a:xfrm>
            <a:off x="8535509" y="3655771"/>
            <a:ext cx="1636295" cy="0"/>
          </a:xfrm>
          <a:prstGeom prst="line">
            <a:avLst/>
          </a:prstGeom>
          <a:ln w="38100">
            <a:solidFill>
              <a:srgbClr val="023D8D"/>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DA312EF-8E9F-F981-8021-24B6D3BDD3F3}"/>
              </a:ext>
            </a:extLst>
          </p:cNvPr>
          <p:cNvSpPr txBox="1"/>
          <p:nvPr/>
        </p:nvSpPr>
        <p:spPr>
          <a:xfrm>
            <a:off x="7374466" y="3228944"/>
            <a:ext cx="4073683" cy="338551"/>
          </a:xfrm>
          <a:prstGeom prst="rect">
            <a:avLst/>
          </a:prstGeom>
          <a:noFill/>
        </p:spPr>
        <p:txBody>
          <a:bodyPr wrap="square" rtlCol="0">
            <a:spAutoFit/>
          </a:bodyPr>
          <a:lstStyle/>
          <a:p>
            <a:pPr algn="dist"/>
            <a:r>
              <a:rPr lang="en-US" altLang="zh-CN" sz="1600" dirty="0">
                <a:solidFill>
                  <a:srgbClr val="0351B9"/>
                </a:solidFill>
                <a:latin typeface="思源黑体 CN Light" panose="020B0300000000000000" pitchFamily="34" charset="-122"/>
                <a:ea typeface="思源黑体 CN Light" panose="020B0300000000000000" pitchFamily="34" charset="-122"/>
              </a:rPr>
              <a:t>Design highlights</a:t>
            </a:r>
            <a:endParaRPr lang="zh-CN" altLang="en-US" sz="1600" dirty="0">
              <a:solidFill>
                <a:srgbClr val="0351B9"/>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34410879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2bc54829-ee45-4365-b0bf-ccb69758a852&quot;,&quot;Name&quot;:&quot;正常&quot;,&quot;Kind&quot;:&quot;Custom&quot;,&quot;OldGuidesSetting&quot;:{&quot;HeaderHeight&quot;:10.0,&quot;FooterHeight&quot;:0.0,&quot;SideMargin&quot;:5.0,&quot;TopMargin&quot;:0.0,&quot;BottomMargin&quot;:5.0,&quot;IntervalMargin&quot;:5.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4078</TotalTime>
  <Words>551</Words>
  <Application>Microsoft Office PowerPoint</Application>
  <PresentationFormat>宽屏</PresentationFormat>
  <Paragraphs>104</Paragraphs>
  <Slides>18</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Calibri</vt:lpstr>
      <vt:lpstr>站酷小薇LOGO体</vt:lpstr>
      <vt:lpstr>思源黑体 CN Light</vt:lpstr>
      <vt:lpstr>等线</vt:lpstr>
      <vt:lpstr>思源黑体 CN Heavy</vt:lpstr>
      <vt:lpstr>思源黑体 CN Medium</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兰 雨臣</dc:creator>
  <cp:lastModifiedBy>何 新成</cp:lastModifiedBy>
  <cp:revision>25</cp:revision>
  <dcterms:created xsi:type="dcterms:W3CDTF">2023-01-18T05:50:26Z</dcterms:created>
  <dcterms:modified xsi:type="dcterms:W3CDTF">2023-06-01T14:29:42Z</dcterms:modified>
</cp:coreProperties>
</file>